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307" r:id="rId6"/>
    <p:sldId id="299" r:id="rId7"/>
    <p:sldId id="463" r:id="rId8"/>
    <p:sldId id="321" r:id="rId9"/>
    <p:sldId id="303" r:id="rId10"/>
    <p:sldId id="304" r:id="rId11"/>
    <p:sldId id="462" r:id="rId12"/>
    <p:sldId id="300" r:id="rId13"/>
    <p:sldId id="320" r:id="rId14"/>
    <p:sldId id="318" r:id="rId15"/>
    <p:sldId id="309" r:id="rId16"/>
    <p:sldId id="310" r:id="rId17"/>
    <p:sldId id="315" r:id="rId18"/>
    <p:sldId id="535" r:id="rId19"/>
    <p:sldId id="313" r:id="rId20"/>
    <p:sldId id="322" r:id="rId21"/>
    <p:sldId id="325" r:id="rId22"/>
    <p:sldId id="326" r:id="rId23"/>
    <p:sldId id="329" r:id="rId24"/>
    <p:sldId id="332" r:id="rId25"/>
    <p:sldId id="328" r:id="rId26"/>
    <p:sldId id="336" r:id="rId27"/>
    <p:sldId id="337" r:id="rId28"/>
    <p:sldId id="297" r:id="rId29"/>
    <p:sldId id="344" r:id="rId30"/>
    <p:sldId id="282" r:id="rId31"/>
    <p:sldId id="407" r:id="rId32"/>
    <p:sldId id="405" r:id="rId33"/>
    <p:sldId id="406" r:id="rId34"/>
    <p:sldId id="464" r:id="rId35"/>
    <p:sldId id="459" r:id="rId36"/>
    <p:sldId id="409" r:id="rId37"/>
    <p:sldId id="461" r:id="rId38"/>
    <p:sldId id="340" r:id="rId39"/>
    <p:sldId id="259" r:id="rId40"/>
    <p:sldId id="334" r:id="rId41"/>
    <p:sldId id="305" r:id="rId42"/>
    <p:sldId id="333" r:id="rId43"/>
    <p:sldId id="603" r:id="rId44"/>
    <p:sldId id="604" r:id="rId45"/>
    <p:sldId id="444" r:id="rId46"/>
    <p:sldId id="522" r:id="rId47"/>
    <p:sldId id="426" r:id="rId48"/>
    <p:sldId id="335" r:id="rId49"/>
    <p:sldId id="261" r:id="rId50"/>
    <p:sldId id="338" r:id="rId51"/>
    <p:sldId id="295" r:id="rId52"/>
    <p:sldId id="346" r:id="rId53"/>
    <p:sldId id="347" r:id="rId54"/>
    <p:sldId id="439" r:id="rId55"/>
    <p:sldId id="410" r:id="rId56"/>
    <p:sldId id="279" r:id="rId57"/>
    <p:sldId id="278" r:id="rId58"/>
  </p:sldIdLst>
  <p:sldSz cx="9144000" cy="5143500"/>
  <p:notesSz cx="6858000" cy="9144000"/>
  <p:embeddedFontLst>
    <p:embeddedFont>
      <p:font typeface="Montserrat" panose="00000500000000000000"/>
      <p:regular r:id="rId62"/>
    </p:embeddedFont>
    <p:embeddedFont>
      <p:font typeface="MV Boli" panose="02000500030200090000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Default Section" id="{24762aff-7456-47f1-9e13-ed2ecc77e912}">
          <p14:sldIdLst>
            <p14:sldId id="256"/>
            <p14:sldId id="258"/>
            <p14:sldId id="307"/>
            <p14:sldId id="299"/>
            <p14:sldId id="463"/>
            <p14:sldId id="321"/>
            <p14:sldId id="303"/>
            <p14:sldId id="304"/>
            <p14:sldId id="462"/>
            <p14:sldId id="300"/>
            <p14:sldId id="320"/>
            <p14:sldId id="318"/>
            <p14:sldId id="309"/>
            <p14:sldId id="310"/>
            <p14:sldId id="315"/>
            <p14:sldId id="535"/>
            <p14:sldId id="313"/>
            <p14:sldId id="322"/>
            <p14:sldId id="325"/>
            <p14:sldId id="326"/>
            <p14:sldId id="329"/>
            <p14:sldId id="332"/>
            <p14:sldId id="328"/>
            <p14:sldId id="336"/>
            <p14:sldId id="337"/>
            <p14:sldId id="297"/>
            <p14:sldId id="344"/>
            <p14:sldId id="282"/>
            <p14:sldId id="407"/>
            <p14:sldId id="405"/>
            <p14:sldId id="406"/>
            <p14:sldId id="464"/>
            <p14:sldId id="459"/>
            <p14:sldId id="409"/>
            <p14:sldId id="461"/>
            <p14:sldId id="340"/>
            <p14:sldId id="259"/>
            <p14:sldId id="334"/>
            <p14:sldId id="305"/>
            <p14:sldId id="333"/>
            <p14:sldId id="603"/>
            <p14:sldId id="604"/>
            <p14:sldId id="444"/>
            <p14:sldId id="522"/>
            <p14:sldId id="426"/>
            <p14:sldId id="335"/>
            <p14:sldId id="261"/>
            <p14:sldId id="338"/>
            <p14:sldId id="295"/>
            <p14:sldId id="346"/>
            <p14:sldId id="347"/>
            <p14:sldId id="439"/>
            <p14:sldId id="410"/>
            <p14:sldId id="279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font" Target="fonts/font2.fntdata"/><Relationship Id="rId62" Type="http://schemas.openxmlformats.org/officeDocument/2006/relationships/font" Target="fonts/font1.fntdata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compare manual vs using the tool</a:t>
            </a:r>
            <a:endParaRPr lang="en-US"/>
          </a:p>
          <a:p>
            <a:r>
              <a:rPr lang="en-US"/>
              <a:t>productivity increase</a:t>
            </a:r>
            <a:endParaRPr lang="en-US"/>
          </a:p>
          <a:p>
            <a:r>
              <a:rPr lang="en-US"/>
              <a:t>better quality of testing, better coverage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basically was helpful, increase productivity and quality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spent less time on testing, and more on coding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thinking wider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previous was personal, a micro-perspective. let do some other research to allow </a:t>
            </a:r>
            <a:r>
              <a:rPr lang="en-US">
                <a:sym typeface="+mn-ea"/>
              </a:rPr>
              <a:t>feature discovery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real world, this would be the Pre-Engineering phase,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some search, found a survey done by this startup, doing UI testing in singapore.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Taking points from his survey,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though dated but still relevant.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54F5B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It also gives an idea of the Direction that the Features a Testing Tool should have.</a:t>
            </a:r>
            <a:endParaRPr lang="en-US">
              <a:solidFill>
                <a:srgbClr val="454F5B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54F5B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Thus, from a bottoms-up research approach, we now have a better idea of the direction we can fo.</a:t>
            </a:r>
            <a:endParaRPr lang="en-US">
              <a:solidFill>
                <a:srgbClr val="454F5B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now look at some industry trends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generally rising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it seems a lot of folks are interested in having a tool, having similar problems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taking a look at what’s out there, maybe the problem is already solved.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one see the word droid, some may think of these... which is not wrong, as there is the security bot, the probing bot.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their features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schedule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seems duplicate... will remove this or the other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ideas from wk0, ideation, after all the research, 2 days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TBD - wants to show some high level scrum timelines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besides product feature, process and technology feature added to timeline, normally a cycle will have up to 20% of something new.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39700" indent="0">
              <a:buNone/>
            </a:pPr>
            <a:r>
              <a:rPr lang="en-US"/>
              <a:t>features description and orientation of the system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Roles can be separated</a:t>
            </a: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pPr marL="139700" indent="0">
              <a:buNone/>
            </a:pPr>
            <a:r>
              <a:rPr lang="en-US"/>
              <a:t>features description and orientation of the system</a:t>
            </a:r>
            <a:endParaRPr lang="en-US"/>
          </a:p>
          <a:p>
            <a:pPr marL="139700" indent="0">
              <a:buNone/>
            </a:pPr>
            <a:r>
              <a:rPr lang="en-US"/>
              <a:t>happy face if all 3 coopertate</a:t>
            </a:r>
            <a:endParaRPr lang="en-US"/>
          </a:p>
          <a:p>
            <a:pPr marL="13970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API-T-DROID? It is .... A...DROID, &amp; EPIC (APIT-T sounds EPIC), and again it is a tool to test users’epics.</a:t>
            </a: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TBD</a:t>
            </a: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took more time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Ist attempt trying websocket, initially took quite long to debug, then realize it works on GET, whereas this form is POST... manage to solve</a:t>
            </a:r>
            <a:endParaRPr lang="en-US"/>
          </a:p>
          <a:p>
            <a:r>
              <a:rPr lang="en-US"/>
              <a:t>if load is too low, by the time the page is returned to browser, it is over, and nothing is shown for example.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The Droids</a:t>
            </a:r>
            <a:endParaRPr lang="en-US"/>
          </a:p>
          <a:p>
            <a:r>
              <a:rPr lang="en-US"/>
              <a:t>this model is concurrent, more resilent and decoupled, yet orchrestated</a:t>
            </a:r>
            <a:endParaRPr lang="en-US"/>
          </a:p>
          <a:p>
            <a:r>
              <a:rPr lang="en-US"/>
              <a:t>message passing</a:t>
            </a:r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end of presentation, but just a beginning</a:t>
            </a:r>
            <a:endParaRPr lang="en-US"/>
          </a:p>
          <a:p>
            <a:r>
              <a:rPr lang="en-US"/>
              <a:t>from manual tests till just a few weeks ago, with the microservices project, we now had scriptable console test, and today we hav a web based test system. Epic is just beginning</a:t>
            </a: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time plan, the background and history though not technical, but is part of the process to discover the features needed.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will take umbrage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A bit of history so that we know where we are going to get to the scope and objective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How did the idea came about.? it is from the last assignment, this idea was sprung.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  <a:p>
            <a:r>
              <a:rPr lang="en-US"/>
              <a:t>Decided to build a console client, that can take scripts to execute,</a:t>
            </a:r>
            <a:endParaRPr lang="en-US"/>
          </a:p>
          <a:p>
            <a:r>
              <a:rPr lang="en-US"/>
              <a:t>By then it was already mid way thru, so was relatively risky.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solidFill>
          <a:schemeClr val="accen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4"/>
          <p:cNvSpPr txBox="1"/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5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body" idx="1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/>
        </p:txBody>
      </p:sp>
      <p:sp>
        <p:nvSpPr>
          <p:cNvPr id="52" name="Google Shape;52;p9"/>
          <p:cNvSpPr/>
          <p:nvPr/>
        </p:nvSpPr>
        <p:spPr>
          <a:xfrm>
            <a:off x="3805198" y="4212742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9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9"/>
          <p:cNvSpPr txBox="1"/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1"/>
        </a:solidFill>
        <a:effectLst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10"/>
          <p:cNvSpPr txBox="1"/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▣"/>
              <a:defRPr sz="24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□"/>
              <a:defRPr sz="24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■"/>
              <a:defRPr sz="24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hyperlink" Target="https://youtu.be/FkzODh3vaFw?t=179" TargetMode="Externa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ctrTitle"/>
          </p:nvPr>
        </p:nvSpPr>
        <p:spPr>
          <a:xfrm>
            <a:off x="755650" y="1419860"/>
            <a:ext cx="7437120" cy="1493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8000">
                <a:solidFill>
                  <a:schemeClr val="accent1"/>
                </a:solidFill>
                <a:sym typeface="+mn-ea"/>
              </a:rPr>
              <a:t>API-T-DROID</a:t>
            </a:r>
            <a:endParaRPr lang="en-US" altLang="en-GB" sz="800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427" name="Google Shape;1427;p49"/>
          <p:cNvSpPr txBox="1"/>
          <p:nvPr/>
        </p:nvSpPr>
        <p:spPr>
          <a:xfrm>
            <a:off x="899725" y="3003885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solidFill>
                  <a:srgbClr val="434343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Suggested Pronounciation: EPIC DROID</a:t>
            </a:r>
            <a:endParaRPr lang="en-US" altLang="en-GB" sz="1800" b="1">
              <a:solidFill>
                <a:srgbClr val="434343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" name="Google Shape;1427;p49"/>
          <p:cNvSpPr txBox="1"/>
          <p:nvPr/>
        </p:nvSpPr>
        <p:spPr>
          <a:xfrm>
            <a:off x="1187380" y="1152225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>
                <a:solidFill>
                  <a:srgbClr val="C00000"/>
                </a:solidFill>
                <a:latin typeface="MV Boli" panose="02000500030200090000" charset="0"/>
                <a:cs typeface="MV Boli" panose="02000500030200090000" charset="0"/>
                <a:sym typeface="+mn-ea"/>
              </a:rPr>
              <a:t>Project Codename:</a:t>
            </a:r>
            <a:endParaRPr lang="en-US" altLang="en-GB" sz="2800" b="1">
              <a:solidFill>
                <a:srgbClr val="C00000"/>
              </a:solidFill>
              <a:latin typeface="MV Boli" panose="02000500030200090000" charset="0"/>
              <a:ea typeface="Montserrat" panose="00000500000000000000"/>
              <a:cs typeface="MV Boli" panose="02000500030200090000" charset="0"/>
              <a:sym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66280" y="2860040"/>
            <a:ext cx="1488440" cy="2174240"/>
            <a:chOff x="11355" y="4504"/>
            <a:chExt cx="2344" cy="3424"/>
          </a:xfrm>
        </p:grpSpPr>
        <p:sp>
          <p:nvSpPr>
            <p:cNvPr id="572" name="Google Shape;572;p43"/>
            <p:cNvSpPr txBox="1"/>
            <p:nvPr/>
          </p:nvSpPr>
          <p:spPr>
            <a:xfrm>
              <a:off x="11355" y="6772"/>
              <a:ext cx="2345" cy="1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200" b="1">
                  <a:solidFill>
                    <a:schemeClr val="dk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Jiunn@2021</a:t>
              </a:r>
              <a:br>
                <a:rPr lang="en-GB"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</a:br>
              <a:r>
                <a:rPr lang="en-US" altLang="en-GB" sz="800">
                  <a:solidFill>
                    <a:schemeClr val="dk2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Tinker, Thinker, Thunker</a:t>
              </a:r>
              <a:endParaRPr sz="800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US" altLang="en-GB" sz="900">
                  <a:solidFill>
                    <a:schemeClr val="dk2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GoSchool Batch 2</a:t>
              </a:r>
              <a:endParaRPr lang="en-US" altLang="en-GB" sz="900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US" altLang="en-GB" sz="900">
                  <a:solidFill>
                    <a:schemeClr val="dk2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Project Go Live</a:t>
              </a:r>
              <a:endPara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623" y="4504"/>
              <a:ext cx="1809" cy="2109"/>
            </a:xfrm>
            <a:prstGeom prst="ellipse">
              <a:avLst/>
            </a:prstGeom>
          </p:spPr>
        </p:pic>
      </p:grp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/>
          <p:nvPr>
            <p:ph type="body" idx="2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Title 1"/>
          <p:cNvSpPr/>
          <p:nvPr/>
        </p:nvSpPr>
        <p:spPr>
          <a:xfrm>
            <a:off x="395605" y="163830"/>
            <a:ext cx="7761605" cy="603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/>
              <a:t>Some Days Later...</a:t>
            </a:r>
            <a:endParaRPr lang="en-US"/>
          </a:p>
        </p:txBody>
      </p:sp>
      <p:pic>
        <p:nvPicPr>
          <p:cNvPr id="8" name="Picture 7" descr="ClientTestGet55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699770"/>
            <a:ext cx="8174355" cy="39554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04470" y="152400"/>
            <a:ext cx="8900160" cy="617855"/>
          </a:xfrm>
        </p:spPr>
        <p:txBody>
          <a:bodyPr/>
          <a:p>
            <a:r>
              <a:rPr lang="en-US"/>
              <a:t>Manual Test vs Auto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843915"/>
            <a:ext cx="5134610" cy="2303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55" y="0"/>
            <a:ext cx="4671695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Google Shape;93;p15"/>
          <p:cNvSpPr txBox="1"/>
          <p:nvPr/>
        </p:nvSpPr>
        <p:spPr>
          <a:xfrm>
            <a:off x="179705" y="2355850"/>
            <a:ext cx="2483485" cy="17551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 panose="00000500000000000000"/>
              <a:buChar char="▣"/>
              <a:defRPr sz="3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 panose="00000500000000000000"/>
              <a:buChar char="□"/>
              <a:defRPr sz="3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 panose="00000500000000000000"/>
              <a:buChar char="■"/>
              <a:defRPr sz="3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Char char="●"/>
              <a:defRPr sz="3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Char char="○"/>
              <a:defRPr sz="3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Char char="■"/>
              <a:defRPr sz="3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Char char="●"/>
              <a:defRPr sz="3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Char char="○"/>
              <a:defRPr sz="3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Char char="■"/>
              <a:defRPr sz="3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/>
              <a:t>So </a:t>
            </a:r>
            <a:endParaRPr lang="en-US" alt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/>
              <a:t>What Happened?</a:t>
            </a:r>
            <a:endParaRPr lang="en-GB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3131820" y="627380"/>
            <a:ext cx="5441950" cy="3251200"/>
          </a:xfrm>
        </p:spPr>
        <p:txBody>
          <a:bodyPr/>
          <a:p>
            <a:r>
              <a:rPr lang="en-US"/>
              <a:t>Solved a pain point.</a:t>
            </a:r>
            <a:endParaRPr lang="en-US"/>
          </a:p>
          <a:p>
            <a:r>
              <a:rPr lang="en-US"/>
              <a:t>Increased productivity</a:t>
            </a:r>
            <a:endParaRPr lang="en-US"/>
          </a:p>
          <a:p>
            <a:pPr lvl="1"/>
            <a:r>
              <a:rPr lang="en-US"/>
              <a:t>More coding time</a:t>
            </a:r>
            <a:endParaRPr lang="en-US"/>
          </a:p>
          <a:p>
            <a:pPr lvl="1"/>
            <a:r>
              <a:rPr lang="en-US"/>
              <a:t>Less time on testing</a:t>
            </a:r>
            <a:endParaRPr lang="en-US"/>
          </a:p>
          <a:p>
            <a:r>
              <a:rPr lang="en-US"/>
              <a:t>Increased quality</a:t>
            </a:r>
            <a:endParaRPr lang="en-US"/>
          </a:p>
          <a:p>
            <a:pPr lvl="1"/>
            <a:r>
              <a:rPr lang="en-US"/>
              <a:t>Better coverage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200">
                <a:solidFill>
                  <a:srgbClr val="FFFFFF"/>
                </a:solidFill>
              </a:rPr>
              <a:t>IDEA:</a:t>
            </a:r>
            <a:endParaRPr lang="en-US" altLang="en-GB" sz="720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1157457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17"/>
          <p:cNvSpPr txBox="1"/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2420" y="51435"/>
            <a:ext cx="3439160" cy="4812030"/>
          </a:xfrm>
          <a:prstGeom prst="rect">
            <a:avLst/>
          </a:prstGeom>
        </p:spPr>
      </p:pic>
      <p:sp>
        <p:nvSpPr>
          <p:cNvPr id="107" name="Google Shape;107;p17"/>
          <p:cNvSpPr txBox="1"/>
          <p:nvPr>
            <p:ph type="subTitle" idx="4294967295"/>
          </p:nvPr>
        </p:nvSpPr>
        <p:spPr>
          <a:xfrm>
            <a:off x="1115695" y="411480"/>
            <a:ext cx="4182110" cy="6254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this be ‘productized’?</a:t>
            </a:r>
            <a:endParaRPr lang="en-US" altLang="en-GB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Google Shape;107;p17"/>
          <p:cNvSpPr txBox="1"/>
          <p:nvPr/>
        </p:nvSpPr>
        <p:spPr>
          <a:xfrm>
            <a:off x="1907540" y="1455420"/>
            <a:ext cx="5142865" cy="6254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▣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□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there anyone who needs this?</a:t>
            </a:r>
            <a:endParaRPr lang="en-US" altLang="en-GB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Google Shape;107;p17"/>
          <p:cNvSpPr txBox="1"/>
          <p:nvPr/>
        </p:nvSpPr>
        <p:spPr>
          <a:xfrm>
            <a:off x="3060065" y="2644140"/>
            <a:ext cx="5142865" cy="6254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▣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□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 there already a solution?</a:t>
            </a:r>
            <a:endParaRPr lang="en-US" altLang="en-GB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000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1" animBg="1" build="p"/>
      <p:bldP spid="2" grpId="0" animBg="1"/>
      <p:bldP spid="2" grpId="1" animBg="1"/>
      <p:bldP spid="3" grpId="0" animBg="1"/>
      <p:bldP spid="3" grpId="1" animBg="1"/>
      <p:bldP spid="107" grpId="2" animBg="1" build="p"/>
      <p:bldP spid="2" grpId="2" animBg="1"/>
      <p:bldP spid="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600">
                <a:solidFill>
                  <a:schemeClr val="accent2"/>
                </a:solidFill>
              </a:rPr>
              <a:t>2</a:t>
            </a:r>
            <a:r>
              <a:rPr lang="en-GB" sz="9600">
                <a:solidFill>
                  <a:schemeClr val="accent2"/>
                </a:solidFill>
              </a:rPr>
              <a:t>.</a:t>
            </a:r>
            <a:endParaRPr sz="960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Product</a:t>
            </a:r>
            <a:br>
              <a:rPr lang="en-US" altLang="en-GB"/>
            </a:br>
            <a:r>
              <a:rPr lang="en-US" altLang="en-GB"/>
              <a:t>Research</a:t>
            </a:r>
            <a:br>
              <a:rPr lang="en-US" altLang="en-GB"/>
            </a:br>
            <a:r>
              <a:rPr lang="en-US" altLang="en-GB"/>
              <a:t>&amp; Ideation</a:t>
            </a:r>
            <a:endParaRPr lang="en-US" altLang="en-GB"/>
          </a:p>
        </p:txBody>
      </p:sp>
      <p:sp>
        <p:nvSpPr>
          <p:cNvPr id="87" name="Google Shape;87;p14"/>
          <p:cNvSpPr txBox="1"/>
          <p:nvPr>
            <p:ph type="subTitle" idx="1"/>
          </p:nvPr>
        </p:nvSpPr>
        <p:spPr>
          <a:xfrm>
            <a:off x="6300490" y="77169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Are there people with similar problems?</a:t>
            </a:r>
            <a:endParaRPr lang="en-US" altLang="en-GB"/>
          </a:p>
        </p:txBody>
      </p:sp>
      <p:sp>
        <p:nvSpPr>
          <p:cNvPr id="88" name="Google Shape;88;p14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6" name="Google Shape;216;p27"/>
          <p:cNvSpPr txBox="1"/>
          <p:nvPr/>
        </p:nvSpPr>
        <p:spPr>
          <a:xfrm>
            <a:off x="5796280" y="2499995"/>
            <a:ext cx="2448560" cy="58356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User Research</a:t>
            </a:r>
            <a:endParaRPr lang="en-US" altLang="en-GB" sz="20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" name="Google Shape;216;p27"/>
          <p:cNvSpPr txBox="1"/>
          <p:nvPr/>
        </p:nvSpPr>
        <p:spPr>
          <a:xfrm>
            <a:off x="6228080" y="3148330"/>
            <a:ext cx="2448560" cy="58356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Market Research</a:t>
            </a:r>
            <a:endParaRPr lang="en-US" altLang="en-GB" sz="20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" name="Google Shape;216;p27"/>
          <p:cNvSpPr txBox="1"/>
          <p:nvPr/>
        </p:nvSpPr>
        <p:spPr>
          <a:xfrm>
            <a:off x="6478905" y="3796030"/>
            <a:ext cx="2626360" cy="58356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Industry Research</a:t>
            </a:r>
            <a:endParaRPr lang="en-US" altLang="en-GB" sz="20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body" idx="4294967295"/>
          </p:nvPr>
        </p:nvSpPr>
        <p:spPr>
          <a:xfrm>
            <a:off x="611505" y="411480"/>
            <a:ext cx="3058160" cy="2216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3000" b="1"/>
              <a:t>User Research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2000"/>
              <a:t>The following slides summarizes some of their findings:</a:t>
            </a:r>
            <a:endParaRPr lang="en-US" altLang="en-GB" sz="2000"/>
          </a:p>
        </p:txBody>
      </p:sp>
      <p:sp>
        <p:nvSpPr>
          <p:cNvPr id="321" name="Google Shape;321;p30"/>
          <p:cNvSpPr txBox="1"/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27" name="Google Shape;327;p30"/>
          <p:cNvPicPr preferRelativeResize="0"/>
          <p:nvPr/>
        </p:nvPicPr>
        <p:blipFill rotWithShape="1">
          <a:blip r:embed="rId1"/>
          <a:srcRect b="23786"/>
          <a:stretch>
            <a:fillRect/>
          </a:stretch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971550" y="4587875"/>
            <a:ext cx="77374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https://uilicious.com/blog/ui-framework-wars-testing-survey-of-startups-smes-in-singapore/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123825"/>
            <a:ext cx="5013325" cy="43599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691515" y="152400"/>
            <a:ext cx="7761605" cy="610870"/>
          </a:xfrm>
        </p:spPr>
        <p:txBody>
          <a:bodyPr/>
          <a:p>
            <a:r>
              <a:rPr lang="en-US"/>
              <a:t>Summary Findings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915670"/>
            <a:ext cx="3140075" cy="2028190"/>
          </a:xfrm>
          <a:prstGeom prst="rect">
            <a:avLst/>
          </a:prstGeom>
        </p:spPr>
      </p:pic>
      <p:sp>
        <p:nvSpPr>
          <p:cNvPr id="6" name="Text Placeholder 2"/>
          <p:cNvSpPr/>
          <p:nvPr/>
        </p:nvSpPr>
        <p:spPr>
          <a:xfrm>
            <a:off x="331470" y="1131570"/>
            <a:ext cx="1067435" cy="1760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▣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□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76200" indent="0">
              <a:buNone/>
            </a:pPr>
            <a:r>
              <a:rPr lang="en-US" sz="1000"/>
              <a:t>22% responded they spent up to 50% of time testing</a:t>
            </a:r>
            <a:endParaRPr lang="en-US" sz="1000"/>
          </a:p>
          <a:p>
            <a:pPr marL="76200" indent="0">
              <a:buNone/>
            </a:pPr>
            <a:endParaRPr lang="en-US" sz="1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45" y="915670"/>
            <a:ext cx="3141345" cy="2034540"/>
          </a:xfrm>
          <a:prstGeom prst="rect">
            <a:avLst/>
          </a:prstGeom>
        </p:spPr>
      </p:pic>
      <p:sp>
        <p:nvSpPr>
          <p:cNvPr id="8" name="Text Placeholder 2"/>
          <p:cNvSpPr/>
          <p:nvPr/>
        </p:nvSpPr>
        <p:spPr>
          <a:xfrm>
            <a:off x="7689215" y="988060"/>
            <a:ext cx="1454785" cy="1504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▣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□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76200" indent="0">
              <a:buNone/>
            </a:pPr>
            <a:r>
              <a:rPr lang="en-US" sz="1000"/>
              <a:t>Developers are typically not a good testers of their own code </a:t>
            </a:r>
            <a:endParaRPr lang="en-US" sz="1000"/>
          </a:p>
          <a:p>
            <a:pPr marL="76200" indent="0">
              <a:buNone/>
            </a:pPr>
            <a:endParaRPr lang="en-US" sz="1400"/>
          </a:p>
          <a:p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2943225"/>
            <a:ext cx="3084830" cy="2008505"/>
          </a:xfrm>
          <a:prstGeom prst="rect">
            <a:avLst/>
          </a:prstGeom>
        </p:spPr>
      </p:pic>
      <p:sp>
        <p:nvSpPr>
          <p:cNvPr id="15" name="Text Placeholder 14"/>
          <p:cNvSpPr/>
          <p:nvPr>
            <p:ph type="body" idx="1"/>
          </p:nvPr>
        </p:nvSpPr>
        <p:spPr>
          <a:xfrm>
            <a:off x="331470" y="2999105"/>
            <a:ext cx="1090930" cy="1893570"/>
          </a:xfrm>
        </p:spPr>
        <p:txBody>
          <a:bodyPr/>
          <a:p>
            <a:pPr marL="76200" indent="0">
              <a:buNone/>
            </a:pPr>
            <a:r>
              <a:rPr lang="en-US" sz="1000"/>
              <a:t>59% do manual testing</a:t>
            </a:r>
            <a:endParaRPr lang="en-US" sz="1000"/>
          </a:p>
          <a:p>
            <a:endParaRPr lang="en-US" sz="1400"/>
          </a:p>
          <a:p>
            <a:endParaRPr lang="en-US" sz="14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670" y="2950210"/>
            <a:ext cx="3150870" cy="1991995"/>
          </a:xfrm>
          <a:prstGeom prst="rect">
            <a:avLst/>
          </a:prstGeom>
        </p:spPr>
      </p:pic>
      <p:sp>
        <p:nvSpPr>
          <p:cNvPr id="17" name="Text Placeholder 2"/>
          <p:cNvSpPr/>
          <p:nvPr/>
        </p:nvSpPr>
        <p:spPr>
          <a:xfrm>
            <a:off x="7698105" y="3003550"/>
            <a:ext cx="1407160" cy="18884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▣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□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76200" indent="0">
              <a:buNone/>
            </a:pPr>
            <a:r>
              <a:rPr lang="en-US" sz="1000"/>
              <a:t>The biggest problem is mis-alignment of requirements.</a:t>
            </a:r>
            <a:endParaRPr lang="en-US" sz="1000"/>
          </a:p>
          <a:p>
            <a:pPr marL="76200" indent="0">
              <a:buNone/>
            </a:pPr>
            <a:endParaRPr lang="en-US" sz="1000"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 Summary: The Testing Scence</a:t>
            </a:r>
            <a:endParaRPr lang="en-US" altLang="en-GB"/>
          </a:p>
        </p:txBody>
      </p:sp>
      <p:sp>
        <p:nvSpPr>
          <p:cNvPr id="144" name="Google Shape;144;p20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8" name="Google Shape;68;p12"/>
          <p:cNvSpPr txBox="1"/>
          <p:nvPr/>
        </p:nvSpPr>
        <p:spPr>
          <a:xfrm>
            <a:off x="467360" y="1419860"/>
            <a:ext cx="3669030" cy="29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1200" b="1">
                <a:solidFill>
                  <a:schemeClr val="accen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Some observations</a:t>
            </a:r>
            <a:endParaRPr sz="1200">
              <a:solidFill>
                <a:schemeClr val="accen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454F5B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many teams do manual </a:t>
            </a:r>
            <a:r>
              <a:rPr lang="en-US" sz="1200">
                <a:solidFill>
                  <a:srgbClr val="454F5B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testing</a:t>
            </a:r>
            <a:r>
              <a:rPr lang="en-US" sz="1200">
                <a:solidFill>
                  <a:srgbClr val="454F5B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and only on new features, without any regression testing.</a:t>
            </a:r>
            <a:endParaRPr lang="en-US" sz="1200">
              <a:solidFill>
                <a:srgbClr val="454F5B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454F5B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some do no testing.</a:t>
            </a:r>
            <a:endParaRPr lang="en-US" sz="1200">
              <a:solidFill>
                <a:srgbClr val="454F5B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454F5B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individual companies may differ, but this could be generally true</a:t>
            </a:r>
            <a:endParaRPr lang="en-US" sz="1200">
              <a:solidFill>
                <a:srgbClr val="454F5B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454F5B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Without testing, we cannot have a good product.</a:t>
            </a:r>
            <a:endParaRPr lang="en-US" sz="1200">
              <a:solidFill>
                <a:srgbClr val="454F5B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>
              <a:solidFill>
                <a:srgbClr val="454F5B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rgbClr val="454F5B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454F5B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671695" y="4759325"/>
            <a:ext cx="403733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800"/>
              <a:t>Earlier versions was said to be the basis of the above ‘Original Tree Swing’ cartoon.</a:t>
            </a:r>
            <a:endParaRPr lang="en-US" sz="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8370" y="987425"/>
            <a:ext cx="3818255" cy="38182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600">
                <a:solidFill>
                  <a:schemeClr val="accent2"/>
                </a:solidFill>
              </a:rPr>
              <a:t>3</a:t>
            </a:r>
            <a:r>
              <a:rPr lang="en-GB" sz="9600">
                <a:solidFill>
                  <a:schemeClr val="accent2"/>
                </a:solidFill>
              </a:rPr>
              <a:t>.</a:t>
            </a:r>
            <a:endParaRPr sz="960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Macro</a:t>
            </a:r>
            <a:br>
              <a:rPr lang="en-US" altLang="en-GB"/>
            </a:br>
            <a:endParaRPr lang="en-US" altLang="en-GB"/>
          </a:p>
        </p:txBody>
      </p:sp>
      <p:sp>
        <p:nvSpPr>
          <p:cNvPr id="87" name="Google Shape;87;p14"/>
          <p:cNvSpPr txBox="1"/>
          <p:nvPr>
            <p:ph type="subTitle" idx="1"/>
          </p:nvPr>
        </p:nvSpPr>
        <p:spPr>
          <a:xfrm>
            <a:off x="6101080" y="2863215"/>
            <a:ext cx="2446655" cy="936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Tales from the Big Picture</a:t>
            </a:r>
            <a:endParaRPr lang="en-US" altLang="en-GB"/>
          </a:p>
        </p:txBody>
      </p:sp>
      <p:sp>
        <p:nvSpPr>
          <p:cNvPr id="88" name="Google Shape;88;p14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91770"/>
            <a:ext cx="5857875" cy="47599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588125" y="771525"/>
            <a:ext cx="19310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SzTx/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generally up  uptrending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WarsDroi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2139950"/>
            <a:ext cx="7665085" cy="2453005"/>
          </a:xfrm>
          <a:prstGeom prst="rect">
            <a:avLst/>
          </a:prstGeom>
        </p:spPr>
      </p:pic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13"/>
          <p:cNvSpPr txBox="1"/>
          <p:nvPr>
            <p:ph type="ctrTitle" idx="4294967295"/>
          </p:nvPr>
        </p:nvSpPr>
        <p:spPr>
          <a:xfrm>
            <a:off x="467360" y="555625"/>
            <a:ext cx="8311515" cy="1159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200">
                <a:solidFill>
                  <a:schemeClr val="accent1"/>
                </a:solidFill>
              </a:rPr>
              <a:t>API-T-DROID</a:t>
            </a:r>
            <a:endParaRPr lang="en-US" altLang="en-GB" sz="7200">
              <a:solidFill>
                <a:schemeClr val="accent1"/>
              </a:solidFill>
            </a:endParaRPr>
          </a:p>
        </p:txBody>
      </p:sp>
      <p:sp>
        <p:nvSpPr>
          <p:cNvPr id="81" name="Google Shape;81;p13"/>
          <p:cNvSpPr txBox="1"/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27" name="Google Shape;1427;p49"/>
          <p:cNvSpPr txBox="1"/>
          <p:nvPr/>
        </p:nvSpPr>
        <p:spPr>
          <a:xfrm>
            <a:off x="1331525" y="267035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solidFill>
                  <a:srgbClr val="434343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EPIC DROID</a:t>
            </a:r>
            <a:endParaRPr lang="en-US" altLang="en-GB" sz="1800" b="1">
              <a:solidFill>
                <a:srgbClr val="434343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86000" y="1131570"/>
            <a:ext cx="4572000" cy="2668905"/>
            <a:chOff x="3600" y="1782"/>
            <a:chExt cx="7200" cy="4203"/>
          </a:xfrm>
        </p:grpSpPr>
        <p:pic>
          <p:nvPicPr>
            <p:cNvPr id="1" name="Picture 0" descr="ed20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" y="2115"/>
              <a:ext cx="7200" cy="3870"/>
            </a:xfrm>
            <a:prstGeom prst="rect">
              <a:avLst/>
            </a:prstGeom>
          </p:spPr>
        </p:pic>
        <p:sp>
          <p:nvSpPr>
            <p:cNvPr id="216" name="Google Shape;216;p27"/>
            <p:cNvSpPr txBox="1"/>
            <p:nvPr/>
          </p:nvSpPr>
          <p:spPr>
            <a:xfrm>
              <a:off x="3600" y="1782"/>
              <a:ext cx="7199" cy="91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2000">
                  <a:solidFill>
                    <a:schemeClr val="dk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ED209(Enforcement Droid, RoboCop)</a:t>
              </a:r>
              <a:endParaRPr lang="en-US" altLang="en-GB" sz="20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339725"/>
            <a:ext cx="6116320" cy="43668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804660" y="771525"/>
            <a:ext cx="193230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Postman has powered more than 1 billion API requests in 2020 Q3. 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95605" y="4822190"/>
            <a:ext cx="85426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/>
              <a:t>https://www.businesswire.com/news/home/20200902005256/en/Postman-Launches-New-Web-Client-to-Simplify-API-Development</a:t>
            </a:r>
            <a:endParaRPr lang="en-US" sz="1000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554990"/>
            <a:ext cx="5529580" cy="30137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83895" y="4444365"/>
            <a:ext cx="667893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https://medium.com/@alicealdaine/top-10-api-testing-tools-rest-soap-services-5395cb03cfa9</a:t>
            </a:r>
            <a:endParaRPr lang="en-US" sz="900"/>
          </a:p>
        </p:txBody>
      </p:sp>
      <p:sp>
        <p:nvSpPr>
          <p:cNvPr id="8" name="Text Box 7"/>
          <p:cNvSpPr txBox="1"/>
          <p:nvPr/>
        </p:nvSpPr>
        <p:spPr>
          <a:xfrm>
            <a:off x="6443980" y="699770"/>
            <a:ext cx="193230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Some are new names, quite a number are old names.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Most names not well known outside of industry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No 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tool fits 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all needs.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Text Box 5"/>
          <p:cNvSpPr txBox="1"/>
          <p:nvPr/>
        </p:nvSpPr>
        <p:spPr>
          <a:xfrm>
            <a:off x="611505" y="4646295"/>
            <a:ext cx="6678930" cy="183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600"/>
              <a:t>https://medium.com/@alicealdaine/top-10-api-testing-tools-rest-soap-services-5395cb03cfa9</a:t>
            </a:r>
            <a:endParaRPr lang="en-US" sz="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51435"/>
            <a:ext cx="5192395" cy="458978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443980" y="699770"/>
            <a:ext cx="193230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Comparing popular features for benchmarking and understanding what features the market wants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Required for Product Positioning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899795" y="2901315"/>
            <a:ext cx="7761605" cy="1708785"/>
          </a:xfrm>
        </p:spPr>
        <p:txBody>
          <a:bodyPr/>
          <a:p>
            <a:pPr algn="ctr"/>
            <a:r>
              <a:rPr lang="en-US"/>
              <a:t>So you wanna build </a:t>
            </a:r>
            <a:br>
              <a:rPr lang="en-US"/>
            </a:br>
            <a:r>
              <a:rPr lang="en-US"/>
              <a:t>an </a:t>
            </a:r>
            <a:br>
              <a:rPr lang="en-US"/>
            </a:br>
            <a:r>
              <a:rPr lang="en-US"/>
              <a:t>API-TESTING-DROID?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" name="Debut 2021-05-08 20_46_2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15920" y="339090"/>
            <a:ext cx="3602990" cy="2413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600">
                <a:solidFill>
                  <a:schemeClr val="accent2"/>
                </a:solidFill>
              </a:rPr>
              <a:t>4</a:t>
            </a:r>
            <a:r>
              <a:rPr lang="en-GB" sz="9600">
                <a:solidFill>
                  <a:schemeClr val="accent2"/>
                </a:solidFill>
              </a:rPr>
              <a:t>.</a:t>
            </a:r>
            <a:endParaRPr sz="960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Product Planning</a:t>
            </a:r>
            <a:br>
              <a:rPr lang="en-US" altLang="en-GB"/>
            </a:br>
            <a:endParaRPr lang="en-US" altLang="en-GB"/>
          </a:p>
        </p:txBody>
      </p:sp>
      <p:sp>
        <p:nvSpPr>
          <p:cNvPr id="87" name="Google Shape;87;p14"/>
          <p:cNvSpPr txBox="1"/>
          <p:nvPr>
            <p:ph type="subTitle" idx="1"/>
          </p:nvPr>
        </p:nvSpPr>
        <p:spPr>
          <a:xfrm>
            <a:off x="6101080" y="2863215"/>
            <a:ext cx="2446655" cy="936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Tales from the Big Picture</a:t>
            </a:r>
            <a:endParaRPr lang="en-US" altLang="en-GB"/>
          </a:p>
        </p:txBody>
      </p:sp>
      <p:sp>
        <p:nvSpPr>
          <p:cNvPr id="88" name="Google Shape;88;p14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4030" y="439420"/>
            <a:ext cx="5363845" cy="431927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408305"/>
            <a:ext cx="5649595" cy="4380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" y="771525"/>
            <a:ext cx="8677275" cy="40805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Work Plan Detailed View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458595"/>
            <a:ext cx="7766050" cy="28555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" name="Picture 1" descr="2021-05-09 22.11.03 trello.com 1ea6bff7be2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145" y="1203960"/>
            <a:ext cx="7585710" cy="3769360"/>
          </a:xfrm>
          <a:prstGeom prst="rect">
            <a:avLst/>
          </a:prstGeom>
        </p:spPr>
      </p:pic>
      <p:sp>
        <p:nvSpPr>
          <p:cNvPr id="137" name="Google Shape;137;p20"/>
          <p:cNvSpPr txBox="1"/>
          <p:nvPr/>
        </p:nvSpPr>
        <p:spPr>
          <a:xfrm>
            <a:off x="691200" y="152400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Product Research and Dev Planning</a:t>
            </a:r>
            <a:endParaRPr lang="en-US" altLang="en-GB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Process </a:t>
            </a:r>
            <a:r>
              <a:rPr lang="en-GB"/>
              <a:t>Timeline</a:t>
            </a:r>
            <a:r>
              <a:rPr lang="en-US" altLang="en-GB"/>
              <a:t> Stack</a:t>
            </a:r>
            <a:endParaRPr lang="en-US" altLang="en-GB"/>
          </a:p>
        </p:txBody>
      </p:sp>
      <p:sp>
        <p:nvSpPr>
          <p:cNvPr id="404" name="Google Shape;404;p37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755650" y="1564005"/>
            <a:ext cx="5940425" cy="393700"/>
            <a:chOff x="747" y="4340"/>
            <a:chExt cx="9355" cy="620"/>
          </a:xfrm>
        </p:grpSpPr>
        <p:sp>
          <p:nvSpPr>
            <p:cNvPr id="410" name="Google Shape;410;p37"/>
            <p:cNvSpPr/>
            <p:nvPr/>
          </p:nvSpPr>
          <p:spPr>
            <a:xfrm>
              <a:off x="6984" y="4340"/>
              <a:ext cx="3118" cy="620"/>
            </a:xfrm>
            <a:prstGeom prst="homePlate">
              <a:avLst>
                <a:gd name="adj" fmla="val 32030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bg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WK2</a:t>
              </a:r>
              <a:endParaRPr lang="en-US" altLang="en-GB" b="1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3865" y="4340"/>
              <a:ext cx="3119" cy="620"/>
            </a:xfrm>
            <a:prstGeom prst="homePlate">
              <a:avLst>
                <a:gd name="adj" fmla="val 32030"/>
              </a:avLst>
            </a:prstGeom>
            <a:solidFill>
              <a:schemeClr val="accent2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WK1</a:t>
              </a:r>
              <a:endParaRPr lang="en-US" altLang="en-GB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747" y="4340"/>
              <a:ext cx="3118" cy="620"/>
            </a:xfrm>
            <a:prstGeom prst="homePlate">
              <a:avLst>
                <a:gd name="adj" fmla="val 320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WK0</a:t>
              </a:r>
              <a:endParaRPr lang="en-US" altLang="en-GB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755650" y="2318385"/>
            <a:ext cx="1590675" cy="645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Research</a:t>
            </a:r>
            <a:endParaRPr lang="en-US" sz="9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Conceptualization</a:t>
            </a:r>
            <a:endParaRPr lang="en-US" sz="9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 algn="l">
              <a:buSzTx/>
              <a:buFont typeface="Arial" panose="020B0604020202020204" pitchFamily="34" charset="0"/>
              <a:buChar char="•"/>
            </a:pPr>
            <a:r>
              <a:rPr lang="en-US" sz="9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Planning</a:t>
            </a:r>
            <a:endParaRPr lang="en-US" sz="9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 algn="l">
              <a:buSzTx/>
              <a:buFont typeface="Arial" panose="020B0604020202020204" pitchFamily="34" charset="0"/>
              <a:buChar char="•"/>
            </a:pPr>
            <a:r>
              <a:rPr lang="en-US" sz="9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Prototyping</a:t>
            </a:r>
            <a:endParaRPr lang="en-US" sz="9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00020" y="2318385"/>
            <a:ext cx="1590675" cy="3683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Development Phase</a:t>
            </a:r>
            <a:endParaRPr lang="en-US" sz="9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‘SCRUM’</a:t>
            </a:r>
            <a:endParaRPr lang="en-US" sz="9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716145" y="2318385"/>
            <a:ext cx="1796415" cy="645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Integration Phase</a:t>
            </a:r>
            <a:endParaRPr lang="en-US" sz="9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Debugging</a:t>
            </a:r>
            <a:endParaRPr lang="en-US" sz="9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Testing</a:t>
            </a:r>
            <a:endParaRPr lang="en-US" sz="9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Documentation</a:t>
            </a:r>
            <a:endParaRPr lang="en-US" sz="9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020560" y="628015"/>
            <a:ext cx="1796415" cy="323024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sz="1200" u="sng">
                <a:solidFill>
                  <a:srgbClr val="7030A0"/>
                </a:solidFill>
              </a:rPr>
              <a:t>New Process &amp; Technolgy Injection</a:t>
            </a:r>
            <a:endParaRPr lang="en-US" sz="1200" u="sng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>
                <a:solidFill>
                  <a:srgbClr val="7030A0"/>
                </a:solidFill>
              </a:rPr>
              <a:t>Go-Land IDE(Tooling)</a:t>
            </a:r>
            <a:endParaRPr lang="en-US" sz="120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>
                <a:solidFill>
                  <a:srgbClr val="7030A0"/>
                </a:solidFill>
              </a:rPr>
              <a:t>Trello (PM)</a:t>
            </a:r>
            <a:endParaRPr lang="en-US" sz="120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>
                <a:solidFill>
                  <a:srgbClr val="7030A0"/>
                </a:solidFill>
              </a:rPr>
              <a:t>SQLite (Technology) </a:t>
            </a:r>
            <a:endParaRPr lang="en-US" sz="1200">
              <a:solidFill>
                <a:srgbClr val="7030A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7030A0"/>
                </a:solidFill>
              </a:rPr>
              <a:t>User &amp; Stats</a:t>
            </a:r>
            <a:endParaRPr lang="en-US" sz="1200">
              <a:solidFill>
                <a:srgbClr val="7030A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>
                <a:solidFill>
                  <a:srgbClr val="7030A0"/>
                </a:solidFill>
              </a:rPr>
              <a:t>Ngrok</a:t>
            </a:r>
            <a:endParaRPr lang="en-US" sz="1200">
              <a:solidFill>
                <a:srgbClr val="7030A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7030A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7030A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7030A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7030A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5" name="Group 24"/>
          <p:cNvGrpSpPr/>
          <p:nvPr/>
        </p:nvGrpSpPr>
        <p:grpSpPr>
          <a:xfrm>
            <a:off x="3060065" y="757555"/>
            <a:ext cx="1175385" cy="1209675"/>
            <a:chOff x="8221" y="5525"/>
            <a:chExt cx="1851" cy="190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21" y="5525"/>
              <a:ext cx="1851" cy="1905"/>
            </a:xfrm>
            <a:prstGeom prst="ellipse">
              <a:avLst/>
            </a:prstGeom>
          </p:spPr>
        </p:pic>
        <p:sp>
          <p:nvSpPr>
            <p:cNvPr id="27" name="Text Box 26"/>
            <p:cNvSpPr txBox="1"/>
            <p:nvPr/>
          </p:nvSpPr>
          <p:spPr>
            <a:xfrm>
              <a:off x="8561" y="6205"/>
              <a:ext cx="1365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HTML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BootStrap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CSS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9595" y="839470"/>
            <a:ext cx="1170940" cy="1080773"/>
            <a:chOff x="1644" y="2133"/>
            <a:chExt cx="1650" cy="16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4" y="2133"/>
              <a:ext cx="1650" cy="1695"/>
            </a:xfrm>
            <a:prstGeom prst="ellipse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1787" y="2487"/>
              <a:ext cx="1365" cy="8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HTML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BootStrap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CSS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</p:txBody>
        </p:sp>
      </p:grpSp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Tech Stack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765" y="1203960"/>
            <a:ext cx="2461260" cy="2533015"/>
          </a:xfrm>
          <a:prstGeom prst="ellipse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4427855" y="2049780"/>
            <a:ext cx="1273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buSzTx/>
              <a:buFont typeface="Arial" panose="020B0604020202020204" pitchFamily="34" charset="0"/>
              <a:buNone/>
            </a:pPr>
            <a:r>
              <a:rPr lang="en-US" sz="1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Go-Lang</a:t>
            </a:r>
            <a:endParaRPr lang="en-US" sz="1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532630" y="2499995"/>
            <a:ext cx="11690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buSzTx/>
              <a:buFont typeface="Arial" panose="020B0604020202020204" pitchFamily="34" charset="0"/>
              <a:buNone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REST API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0" indent="0" algn="ctr">
              <a:buSzTx/>
              <a:buFont typeface="Arial" panose="020B0604020202020204" pitchFamily="34" charset="0"/>
              <a:buNone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JSON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875280" y="1743710"/>
            <a:ext cx="1175385" cy="1209675"/>
            <a:chOff x="8221" y="5525"/>
            <a:chExt cx="1851" cy="190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21" y="5525"/>
              <a:ext cx="1851" cy="1905"/>
            </a:xfrm>
            <a:prstGeom prst="ellipse">
              <a:avLst/>
            </a:prstGeom>
          </p:spPr>
        </p:pic>
        <p:sp>
          <p:nvSpPr>
            <p:cNvPr id="19" name="Text Box 18"/>
            <p:cNvSpPr txBox="1"/>
            <p:nvPr/>
          </p:nvSpPr>
          <p:spPr>
            <a:xfrm>
              <a:off x="8561" y="6205"/>
              <a:ext cx="1365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Jquery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Javascript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19090" y="3734435"/>
            <a:ext cx="835025" cy="822325"/>
            <a:chOff x="8221" y="5525"/>
            <a:chExt cx="1851" cy="190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21" y="5525"/>
              <a:ext cx="1851" cy="1905"/>
            </a:xfrm>
            <a:prstGeom prst="ellipse">
              <a:avLst/>
            </a:prstGeom>
          </p:spPr>
        </p:pic>
        <p:sp>
          <p:nvSpPr>
            <p:cNvPr id="24" name="Text Box 23"/>
            <p:cNvSpPr txBox="1"/>
            <p:nvPr/>
          </p:nvSpPr>
          <p:spPr>
            <a:xfrm>
              <a:off x="8561" y="6205"/>
              <a:ext cx="1365" cy="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MySQL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</p:txBody>
        </p:sp>
      </p:grpSp>
      <p:sp>
        <p:nvSpPr>
          <p:cNvPr id="28" name="Text Box 27"/>
          <p:cNvSpPr txBox="1"/>
          <p:nvPr/>
        </p:nvSpPr>
        <p:spPr>
          <a:xfrm>
            <a:off x="4480560" y="1708150"/>
            <a:ext cx="1273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buSzTx/>
              <a:buFont typeface="Arial" panose="020B0604020202020204" pitchFamily="34" charset="0"/>
              <a:buNone/>
            </a:pPr>
            <a:r>
              <a:rPr lang="en-US" sz="1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Templates</a:t>
            </a:r>
            <a:endParaRPr lang="en-US" sz="1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820410" y="2571750"/>
            <a:ext cx="774065" cy="832485"/>
            <a:chOff x="8221" y="5525"/>
            <a:chExt cx="1851" cy="190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21" y="5525"/>
              <a:ext cx="1851" cy="1905"/>
            </a:xfrm>
            <a:prstGeom prst="ellipse">
              <a:avLst/>
            </a:prstGeom>
          </p:spPr>
        </p:pic>
        <p:sp>
          <p:nvSpPr>
            <p:cNvPr id="31" name="Text Box 30"/>
            <p:cNvSpPr txBox="1"/>
            <p:nvPr/>
          </p:nvSpPr>
          <p:spPr>
            <a:xfrm>
              <a:off x="8561" y="6205"/>
              <a:ext cx="1365" cy="4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8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HTTPS</a:t>
              </a:r>
              <a:endParaRPr lang="en-US" sz="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754370" y="1461770"/>
            <a:ext cx="1034415" cy="998980"/>
            <a:chOff x="8221" y="5525"/>
            <a:chExt cx="1851" cy="199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21" y="5525"/>
              <a:ext cx="1851" cy="1905"/>
            </a:xfrm>
            <a:prstGeom prst="ellipse">
              <a:avLst/>
            </a:prstGeom>
          </p:spPr>
        </p:pic>
        <p:sp>
          <p:nvSpPr>
            <p:cNvPr id="34" name="Text Box 33"/>
            <p:cNvSpPr txBox="1"/>
            <p:nvPr/>
          </p:nvSpPr>
          <p:spPr>
            <a:xfrm>
              <a:off x="8492" y="5801"/>
              <a:ext cx="1365" cy="17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sym typeface="+mn-ea"/>
                </a:rPr>
                <a:t>Go Routines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sym typeface="+mn-ea"/>
                </a:rPr>
                <a:t>Mutex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sym typeface="+mn-ea"/>
                </a:rPr>
                <a:t>Closure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  <a:p>
              <a:pPr marL="0" indent="0" algn="ctr">
                <a:buSzTx/>
                <a:buFont typeface="Arial" panose="020B0604020202020204" pitchFamily="34" charset="0"/>
                <a:buNone/>
              </a:pP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966210" y="3333115"/>
            <a:ext cx="1175385" cy="1209675"/>
            <a:chOff x="8221" y="5525"/>
            <a:chExt cx="1851" cy="190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21" y="5525"/>
              <a:ext cx="1851" cy="1905"/>
            </a:xfrm>
            <a:prstGeom prst="ellipse">
              <a:avLst/>
            </a:prstGeom>
          </p:spPr>
        </p:pic>
        <p:sp>
          <p:nvSpPr>
            <p:cNvPr id="40" name="Text Box 39"/>
            <p:cNvSpPr txBox="1"/>
            <p:nvPr/>
          </p:nvSpPr>
          <p:spPr>
            <a:xfrm>
              <a:off x="8492" y="5801"/>
              <a:ext cx="1365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sym typeface="+mn-ea"/>
                </a:rPr>
                <a:t>Logging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endParaRPr>
            </a:p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sym typeface="+mn-ea"/>
                </a:rPr>
                <a:t>Panic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endParaRPr>
            </a:p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sym typeface="+mn-ea"/>
                </a:rPr>
                <a:t>Error Handling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567930" y="243205"/>
            <a:ext cx="1238250" cy="1129030"/>
            <a:chOff x="8221" y="5525"/>
            <a:chExt cx="1851" cy="190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21" y="5525"/>
              <a:ext cx="1851" cy="1905"/>
            </a:xfrm>
            <a:prstGeom prst="ellipse">
              <a:avLst/>
            </a:prstGeom>
          </p:spPr>
        </p:pic>
        <p:sp>
          <p:nvSpPr>
            <p:cNvPr id="43" name="Text Box 42"/>
            <p:cNvSpPr txBox="1"/>
            <p:nvPr/>
          </p:nvSpPr>
          <p:spPr>
            <a:xfrm>
              <a:off x="8561" y="6205"/>
              <a:ext cx="1365" cy="3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8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WebSockets</a:t>
              </a:r>
              <a:endParaRPr lang="en-US" sz="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581900" y="243205"/>
            <a:ext cx="1254217" cy="1219272"/>
            <a:chOff x="11633" y="1911"/>
            <a:chExt cx="1725" cy="17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33" y="1911"/>
              <a:ext cx="1725" cy="1725"/>
            </a:xfrm>
            <a:prstGeom prst="ellipse">
              <a:avLst/>
            </a:prstGeom>
          </p:spPr>
        </p:pic>
        <p:sp>
          <p:nvSpPr>
            <p:cNvPr id="6" name="Text Box 5"/>
            <p:cNvSpPr txBox="1"/>
            <p:nvPr/>
          </p:nvSpPr>
          <p:spPr>
            <a:xfrm>
              <a:off x="11894" y="2576"/>
              <a:ext cx="1204" cy="3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800">
                  <a:solidFill>
                    <a:srgbClr val="002060"/>
                  </a:solidFill>
                </a:rPr>
                <a:t>WebSockets</a:t>
              </a:r>
              <a:endParaRPr lang="en-US" sz="800">
                <a:solidFill>
                  <a:srgbClr val="00206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3349" y="4415790"/>
            <a:ext cx="606431" cy="623570"/>
            <a:chOff x="11611" y="5978"/>
            <a:chExt cx="1145" cy="116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23" y="5978"/>
              <a:ext cx="1133" cy="1164"/>
            </a:xfrm>
            <a:prstGeom prst="ellipse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11611" y="6361"/>
              <a:ext cx="1145" cy="3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800">
                  <a:solidFill>
                    <a:schemeClr val="tx1">
                      <a:lumMod val="50000"/>
                    </a:schemeClr>
                  </a:solidFill>
                </a:rPr>
                <a:t>SQLite</a:t>
              </a:r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75280" y="1779905"/>
            <a:ext cx="1112520" cy="1137321"/>
            <a:chOff x="2829" y="3937"/>
            <a:chExt cx="1650" cy="16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9" y="3937"/>
              <a:ext cx="1650" cy="1695"/>
            </a:xfrm>
            <a:prstGeom prst="ellipse">
              <a:avLst/>
            </a:prstGeom>
          </p:spPr>
        </p:pic>
        <p:sp>
          <p:nvSpPr>
            <p:cNvPr id="17" name="Text Box 16"/>
            <p:cNvSpPr txBox="1"/>
            <p:nvPr/>
          </p:nvSpPr>
          <p:spPr>
            <a:xfrm>
              <a:off x="2972" y="4470"/>
              <a:ext cx="1365" cy="5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Jquery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  <a:p>
              <a:pPr marL="0" indent="0" algn="ctr">
                <a:buSzTx/>
                <a:buFont typeface="Arial" panose="020B0604020202020204" pitchFamily="34" charset="0"/>
                <a:buNone/>
              </a:pPr>
              <a:r>
                <a:rPr lang="en-US" sz="100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Javascript</a:t>
              </a:r>
              <a:endPara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13"/>
          <p:cNvSpPr txBox="1"/>
          <p:nvPr>
            <p:ph type="ctrTitle" idx="4294967295"/>
          </p:nvPr>
        </p:nvSpPr>
        <p:spPr>
          <a:xfrm>
            <a:off x="467360" y="555625"/>
            <a:ext cx="8311515" cy="1159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en-GB" sz="7200">
                <a:solidFill>
                  <a:schemeClr val="accent1"/>
                </a:solidFill>
              </a:rPr>
              <a:t>PI-T-</a:t>
            </a:r>
            <a:r>
              <a:rPr lang="en-US" altLang="en-GB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DROID</a:t>
            </a:r>
            <a:endParaRPr lang="en-US" altLang="en-GB" sz="7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Google Shape;78;p13"/>
          <p:cNvSpPr txBox="1"/>
          <p:nvPr>
            <p:ph type="subTitle" idx="4294967295"/>
          </p:nvPr>
        </p:nvSpPr>
        <p:spPr>
          <a:xfrm>
            <a:off x="179705" y="1964690"/>
            <a:ext cx="7813675" cy="2021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4000" b="1"/>
              <a:t>A Droid that is </a:t>
            </a:r>
            <a:endParaRPr lang="en-US" altLang="en-GB" sz="4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4000" b="1"/>
              <a:t>An Adroit </a:t>
            </a:r>
            <a:r>
              <a:rPr lang="en-US" altLang="en-GB" sz="4000" b="1">
                <a:sym typeface="+mn-ea"/>
              </a:rPr>
              <a:t>Tool In</a:t>
            </a:r>
            <a:endParaRPr lang="en-US" altLang="en-GB" sz="4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4000" b="1"/>
              <a:t>API Testing </a:t>
            </a:r>
            <a:endParaRPr lang="en-US" altLang="en-GB" sz="4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4000" b="1">
                <a:sym typeface="+mn-ea"/>
              </a:rPr>
              <a:t>Users’ Epics</a:t>
            </a:r>
            <a:endParaRPr lang="en-US" altLang="en-GB" sz="4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4000" b="1"/>
              <a:t>  </a:t>
            </a:r>
            <a:endParaRPr lang="en-US" altLang="en-GB" sz="40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en-GB" sz="40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4000" b="1"/>
              <a:t> </a:t>
            </a:r>
            <a:endParaRPr lang="en-US" altLang="en-GB" sz="4000" b="1"/>
          </a:p>
        </p:txBody>
      </p:sp>
      <p:sp>
        <p:nvSpPr>
          <p:cNvPr id="81" name="Google Shape;81;p13"/>
          <p:cNvSpPr txBox="1"/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27" name="Google Shape;1427;p49"/>
          <p:cNvSpPr txBox="1"/>
          <p:nvPr/>
        </p:nvSpPr>
        <p:spPr>
          <a:xfrm>
            <a:off x="1331525" y="267035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800" b="1">
              <a:solidFill>
                <a:srgbClr val="434343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3845" y="2139950"/>
            <a:ext cx="3407410" cy="251777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547495" y="627380"/>
            <a:ext cx="2543175" cy="9359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691200" y="0"/>
            <a:ext cx="7761600" cy="969000"/>
          </a:xfrm>
        </p:spPr>
        <p:txBody>
          <a:bodyPr/>
          <a:p>
            <a:r>
              <a:rPr lang="en-US"/>
              <a:t>Current Menu and Features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 descr="Screenshot_2021-05-09 Ho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885" y="915670"/>
            <a:ext cx="5404485" cy="410781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140200" y="2284095"/>
            <a:ext cx="2155825" cy="1076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Performance Test</a:t>
            </a:r>
            <a:endParaRPr lang="en-US" sz="1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Security Test</a:t>
            </a: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(TBD)</a:t>
            </a:r>
            <a:endParaRPr lang="en-US" sz="1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Broken Links Checker</a:t>
            </a: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(TBD)</a:t>
            </a:r>
            <a:endParaRPr lang="en-US" sz="1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Fuzzing(TBD)</a:t>
            </a:r>
            <a:endParaRPr lang="en-US" sz="1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etc ...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cxnSp>
        <p:nvCxnSpPr>
          <p:cNvPr id="6" name="Google Shape;219;p27"/>
          <p:cNvCxnSpPr>
            <a:endCxn id="10" idx="0"/>
          </p:cNvCxnSpPr>
          <p:nvPr/>
        </p:nvCxnSpPr>
        <p:spPr>
          <a:xfrm>
            <a:off x="3491865" y="1130935"/>
            <a:ext cx="1726565" cy="1153160"/>
          </a:xfrm>
          <a:prstGeom prst="curvedConnector2">
            <a:avLst/>
          </a:prstGeom>
          <a:ln>
            <a:headEnd type="diamond" w="sm" len="sm"/>
            <a:tailEnd type="diamond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539750" y="2355850"/>
            <a:ext cx="2155825" cy="5530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End Points</a:t>
            </a:r>
            <a:endParaRPr lang="en-US" sz="1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Test Case</a:t>
            </a:r>
            <a:endParaRPr lang="en-US" sz="1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Test Epic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cxnSp>
        <p:nvCxnSpPr>
          <p:cNvPr id="8" name="Google Shape;219;p27"/>
          <p:cNvCxnSpPr/>
          <p:nvPr/>
        </p:nvCxnSpPr>
        <p:spPr>
          <a:xfrm rot="5400000">
            <a:off x="1439545" y="1167765"/>
            <a:ext cx="1224280" cy="1151890"/>
          </a:xfrm>
          <a:prstGeom prst="curvedConnector3">
            <a:avLst>
              <a:gd name="adj1" fmla="val 50052"/>
            </a:avLst>
          </a:prstGeom>
          <a:ln>
            <a:headEnd type="diamond" w="sm" len="sm"/>
            <a:tailEnd type="diamond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2267585" y="3868420"/>
            <a:ext cx="2155825" cy="3987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Create Test Job</a:t>
            </a:r>
            <a:endParaRPr lang="en-US" sz="1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Run Test Job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cxnSp>
        <p:nvCxnSpPr>
          <p:cNvPr id="11" name="Google Shape;219;p27"/>
          <p:cNvCxnSpPr>
            <a:endCxn id="9" idx="0"/>
          </p:cNvCxnSpPr>
          <p:nvPr/>
        </p:nvCxnSpPr>
        <p:spPr>
          <a:xfrm rot="5400000" flipV="1">
            <a:off x="1834515" y="2357120"/>
            <a:ext cx="2736850" cy="285750"/>
          </a:xfrm>
          <a:prstGeom prst="curvedConnector3">
            <a:avLst>
              <a:gd name="adj1" fmla="val 50023"/>
            </a:avLst>
          </a:prstGeom>
          <a:ln>
            <a:headEnd type="diamond" w="sm" len="sm"/>
            <a:tailEnd type="diamond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Rounded Rectangle 12"/>
          <p:cNvSpPr/>
          <p:nvPr/>
        </p:nvSpPr>
        <p:spPr>
          <a:xfrm>
            <a:off x="4140200" y="1491615"/>
            <a:ext cx="3480435" cy="33413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23850" y="1419860"/>
            <a:ext cx="3480435" cy="33413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User Work Flow(Steps and Roles)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1" name="Group 10"/>
          <p:cNvGrpSpPr/>
          <p:nvPr/>
        </p:nvGrpSpPr>
        <p:grpSpPr>
          <a:xfrm>
            <a:off x="539750" y="2068195"/>
            <a:ext cx="2740660" cy="2096135"/>
            <a:chOff x="736" y="2349"/>
            <a:chExt cx="4316" cy="3301"/>
          </a:xfrm>
        </p:grpSpPr>
        <p:sp>
          <p:nvSpPr>
            <p:cNvPr id="216" name="Google Shape;216;p27"/>
            <p:cNvSpPr txBox="1"/>
            <p:nvPr/>
          </p:nvSpPr>
          <p:spPr>
            <a:xfrm>
              <a:off x="736" y="2349"/>
              <a:ext cx="3408" cy="796"/>
            </a:xfrm>
            <a:prstGeom prst="rect">
              <a:avLst/>
            </a:prstGeom>
            <a:noFill/>
            <a:ln w="114300" cap="rnd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600">
                  <a:solidFill>
                    <a:schemeClr val="dk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Create EndPoint</a:t>
              </a:r>
              <a:endParaRPr lang="en-US" altLang="en-GB" sz="16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5" name="Google Shape;216;p27"/>
            <p:cNvSpPr txBox="1"/>
            <p:nvPr/>
          </p:nvSpPr>
          <p:spPr>
            <a:xfrm>
              <a:off x="1089" y="3652"/>
              <a:ext cx="3408" cy="796"/>
            </a:xfrm>
            <a:prstGeom prst="rect">
              <a:avLst/>
            </a:prstGeom>
            <a:noFill/>
            <a:ln w="114300" cap="rnd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600">
                  <a:solidFill>
                    <a:schemeClr val="dk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Create Test Case</a:t>
              </a:r>
              <a:endParaRPr lang="en-US" altLang="en-GB" sz="16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6" name="Google Shape;216;p27"/>
            <p:cNvSpPr txBox="1"/>
            <p:nvPr/>
          </p:nvSpPr>
          <p:spPr>
            <a:xfrm>
              <a:off x="1644" y="4854"/>
              <a:ext cx="3408" cy="796"/>
            </a:xfrm>
            <a:prstGeom prst="rect">
              <a:avLst/>
            </a:prstGeom>
            <a:noFill/>
            <a:ln w="114300" cap="rnd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600">
                  <a:solidFill>
                    <a:schemeClr val="dk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Create Test Epic</a:t>
              </a:r>
              <a:endParaRPr lang="en-US" altLang="en-GB" sz="16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cxnSp>
          <p:nvCxnSpPr>
            <p:cNvPr id="219" name="Google Shape;219;p27"/>
            <p:cNvCxnSpPr/>
            <p:nvPr/>
          </p:nvCxnSpPr>
          <p:spPr>
            <a:xfrm rot="5400000" flipV="1">
              <a:off x="2328" y="3260"/>
              <a:ext cx="449" cy="224"/>
            </a:xfrm>
            <a:prstGeom prst="bentConnector3">
              <a:avLst>
                <a:gd name="adj1" fmla="val 50000"/>
              </a:avLst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7" name="Google Shape;219;p27"/>
            <p:cNvCxnSpPr/>
            <p:nvPr/>
          </p:nvCxnSpPr>
          <p:spPr>
            <a:xfrm rot="5400000" flipV="1">
              <a:off x="3005" y="4503"/>
              <a:ext cx="449" cy="224"/>
            </a:xfrm>
            <a:prstGeom prst="bentConnector3">
              <a:avLst>
                <a:gd name="adj1" fmla="val 43095"/>
              </a:avLst>
            </a:prstGeom>
            <a:noFill/>
            <a:ln w="38100" cap="rnd" cmpd="sng">
              <a:solidFill>
                <a:schemeClr val="dk1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sp>
        <p:nvSpPr>
          <p:cNvPr id="8" name="Google Shape;216;p27"/>
          <p:cNvSpPr txBox="1"/>
          <p:nvPr/>
        </p:nvSpPr>
        <p:spPr>
          <a:xfrm>
            <a:off x="4643755" y="2070100"/>
            <a:ext cx="2164080" cy="50546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Create TestJob</a:t>
            </a:r>
            <a:endParaRPr lang="en-US" altLang="en-GB" sz="16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9" name="Google Shape;216;p27"/>
          <p:cNvSpPr txBox="1"/>
          <p:nvPr/>
        </p:nvSpPr>
        <p:spPr>
          <a:xfrm>
            <a:off x="4932045" y="2895600"/>
            <a:ext cx="2164080" cy="50546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Run TestJob</a:t>
            </a:r>
            <a:endParaRPr lang="en-US" altLang="en-GB" sz="16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cxnSp>
        <p:nvCxnSpPr>
          <p:cNvPr id="10" name="Google Shape;219;p27"/>
          <p:cNvCxnSpPr/>
          <p:nvPr/>
        </p:nvCxnSpPr>
        <p:spPr>
          <a:xfrm rot="5400000" flipV="1">
            <a:off x="5796280" y="2643505"/>
            <a:ext cx="285115" cy="142240"/>
          </a:xfrm>
          <a:prstGeom prst="bentConnector3">
            <a:avLst>
              <a:gd name="adj1" fmla="val 50000"/>
            </a:avLst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14" name="Text Box 13"/>
          <p:cNvSpPr txBox="1"/>
          <p:nvPr/>
        </p:nvSpPr>
        <p:spPr>
          <a:xfrm>
            <a:off x="1187450" y="1564005"/>
            <a:ext cx="1187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SETUP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5220335" y="1635760"/>
            <a:ext cx="1187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EXECUTE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691515" y="152400"/>
            <a:ext cx="7761605" cy="589280"/>
          </a:xfrm>
        </p:spPr>
        <p:txBody>
          <a:bodyPr/>
          <a:p>
            <a:r>
              <a:rPr lang="en-US"/>
              <a:t>Manage Test Case Screen To JSON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 descr="ScreenTestC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806450"/>
            <a:ext cx="3910965" cy="3948430"/>
          </a:xfrm>
          <a:prstGeom prst="rect">
            <a:avLst/>
          </a:prstGeom>
        </p:spPr>
      </p:pic>
      <p:pic>
        <p:nvPicPr>
          <p:cNvPr id="6" name="Picture 5" descr="ScreenTestCaseJ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90" y="1131570"/>
            <a:ext cx="3455670" cy="316928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715510" y="2499995"/>
            <a:ext cx="665480" cy="3613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3780155" y="2355850"/>
            <a:ext cx="1202055" cy="245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End Point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pic>
        <p:nvPicPr>
          <p:cNvPr id="3" name="Picture 2" descr="JSON_TestJo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8365" y="113030"/>
            <a:ext cx="4406900" cy="4910455"/>
          </a:xfrm>
          <a:prstGeom prst="rect">
            <a:avLst/>
          </a:prstGeom>
        </p:spPr>
      </p:pic>
      <p:sp>
        <p:nvSpPr>
          <p:cNvPr id="2" name="Title 1"/>
          <p:cNvSpPr/>
          <p:nvPr>
            <p:ph type="title"/>
          </p:nvPr>
        </p:nvSpPr>
        <p:spPr>
          <a:xfrm>
            <a:off x="691515" y="0"/>
            <a:ext cx="7761605" cy="1263015"/>
          </a:xfrm>
        </p:spPr>
        <p:txBody>
          <a:bodyPr/>
          <a:p>
            <a:r>
              <a:rPr lang="en-US" sz="2400"/>
              <a:t>Message Composition,</a:t>
            </a:r>
            <a:br>
              <a:rPr lang="en-US" sz="2400"/>
            </a:br>
            <a:r>
              <a:rPr lang="en-US" sz="2400"/>
              <a:t>Process Flow &amp;</a:t>
            </a:r>
            <a:br>
              <a:rPr lang="en-US" sz="2400"/>
            </a:br>
            <a:r>
              <a:rPr lang="en-US" sz="2400"/>
              <a:t>Core Engine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" name="Rectangles 11"/>
          <p:cNvSpPr/>
          <p:nvPr/>
        </p:nvSpPr>
        <p:spPr>
          <a:xfrm>
            <a:off x="5414010" y="2355850"/>
            <a:ext cx="2049780" cy="195580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" name="Google Shape;219;p27"/>
          <p:cNvCxnSpPr/>
          <p:nvPr/>
        </p:nvCxnSpPr>
        <p:spPr>
          <a:xfrm rot="10800000" flipV="1">
            <a:off x="4643120" y="2454275"/>
            <a:ext cx="770255" cy="45720"/>
          </a:xfrm>
          <a:prstGeom prst="curvedConnector3">
            <a:avLst>
              <a:gd name="adj1" fmla="val 49959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headEnd type="diamond" w="sm" len="sm"/>
            <a:tailEnd type="diamond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4716145" y="195580"/>
            <a:ext cx="4313555" cy="245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Test Job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4716145" y="189230"/>
            <a:ext cx="4313555" cy="4831080"/>
          </a:xfrm>
          <a:prstGeom prst="rect">
            <a:avLst/>
          </a:prstGeom>
          <a:solidFill>
            <a:schemeClr val="accent5">
              <a:lumMod val="60000"/>
              <a:lumOff val="40000"/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4873625" y="1059815"/>
            <a:ext cx="4056380" cy="3653155"/>
          </a:xfrm>
          <a:prstGeom prst="rect">
            <a:avLst/>
          </a:prstGeom>
          <a:solidFill>
            <a:schemeClr val="accent2">
              <a:lumMod val="20000"/>
              <a:lumOff val="80000"/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6732270" y="1059815"/>
            <a:ext cx="2155825" cy="245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sz="1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Test Case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51460" y="1635125"/>
            <a:ext cx="3346450" cy="2979296"/>
            <a:chOff x="6179" y="1669"/>
            <a:chExt cx="8160" cy="5825"/>
          </a:xfrm>
        </p:grpSpPr>
        <p:sp>
          <p:nvSpPr>
            <p:cNvPr id="19" name="Rounded Rectangle 18"/>
            <p:cNvSpPr/>
            <p:nvPr/>
          </p:nvSpPr>
          <p:spPr>
            <a:xfrm>
              <a:off x="6179" y="1669"/>
              <a:ext cx="8160" cy="582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Google Shape;216;p27"/>
            <p:cNvSpPr txBox="1"/>
            <p:nvPr/>
          </p:nvSpPr>
          <p:spPr>
            <a:xfrm>
              <a:off x="8560" y="5519"/>
              <a:ext cx="3408" cy="1028"/>
            </a:xfrm>
            <a:prstGeom prst="rect">
              <a:avLst/>
            </a:prstGeom>
            <a:noFill/>
            <a:ln w="114300" cap="rnd" cmpd="sng">
              <a:solidFill>
                <a:srgbClr val="0070C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600">
                  <a:solidFill>
                    <a:schemeClr val="dk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Core Engine</a:t>
              </a:r>
              <a:endParaRPr lang="en-US" altLang="en-GB" sz="16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22" name="Google Shape;216;p27"/>
            <p:cNvSpPr txBox="1"/>
            <p:nvPr/>
          </p:nvSpPr>
          <p:spPr>
            <a:xfrm>
              <a:off x="6294" y="2289"/>
              <a:ext cx="3408" cy="1028"/>
            </a:xfrm>
            <a:prstGeom prst="rect">
              <a:avLst/>
            </a:prstGeom>
            <a:noFill/>
            <a:ln w="114300" cap="rnd" cmpd="sng">
              <a:solidFill>
                <a:srgbClr val="0070C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600">
                  <a:solidFill>
                    <a:schemeClr val="dk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Web Front</a:t>
              </a:r>
              <a:endParaRPr lang="en-US" altLang="en-GB" sz="16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sp>
          <p:nvSpPr>
            <p:cNvPr id="23" name="Google Shape;216;p27"/>
            <p:cNvSpPr txBox="1"/>
            <p:nvPr/>
          </p:nvSpPr>
          <p:spPr>
            <a:xfrm>
              <a:off x="10716" y="2289"/>
              <a:ext cx="3408" cy="1028"/>
            </a:xfrm>
            <a:prstGeom prst="rect">
              <a:avLst/>
            </a:prstGeom>
            <a:noFill/>
            <a:ln w="114300" cap="rnd" cmpd="sng">
              <a:solidFill>
                <a:srgbClr val="0070C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1600">
                  <a:solidFill>
                    <a:schemeClr val="dk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Process Workflow</a:t>
              </a:r>
              <a:endParaRPr lang="en-US" altLang="en-GB" sz="16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cxnSp>
          <p:nvCxnSpPr>
            <p:cNvPr id="24" name="Straight Arrow Connector 23"/>
            <p:cNvCxnSpPr>
              <a:stCxn id="22" idx="2"/>
              <a:endCxn id="21" idx="0"/>
            </p:cNvCxnSpPr>
            <p:nvPr/>
          </p:nvCxnSpPr>
          <p:spPr>
            <a:xfrm>
              <a:off x="7999" y="3317"/>
              <a:ext cx="2267" cy="2202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3" idx="2"/>
              <a:endCxn id="21" idx="0"/>
            </p:cNvCxnSpPr>
            <p:nvPr/>
          </p:nvCxnSpPr>
          <p:spPr>
            <a:xfrm flipH="1">
              <a:off x="10265" y="3317"/>
              <a:ext cx="2155" cy="2202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>
            <a:stCxn id="23" idx="1"/>
            <a:endCxn id="22" idx="3"/>
          </p:cNvCxnSpPr>
          <p:nvPr/>
        </p:nvCxnSpPr>
        <p:spPr>
          <a:xfrm flipH="1">
            <a:off x="1696085" y="2214880"/>
            <a:ext cx="415925" cy="0"/>
          </a:xfrm>
          <a:prstGeom prst="straightConnector1">
            <a:avLst/>
          </a:prstGeom>
          <a:ln w="3175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755335" y="-20320"/>
            <a:ext cx="7761600" cy="969000"/>
          </a:xfrm>
        </p:spPr>
        <p:txBody>
          <a:bodyPr/>
          <a:p>
            <a:r>
              <a:rPr lang="en-US"/>
              <a:t>System Diagram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4932045" y="1635760"/>
            <a:ext cx="2952750" cy="2391410"/>
            <a:chOff x="5159" y="2463"/>
            <a:chExt cx="4650" cy="3766"/>
          </a:xfrm>
        </p:grpSpPr>
        <p:sp>
          <p:nvSpPr>
            <p:cNvPr id="5" name="Rounded Rectangle 4"/>
            <p:cNvSpPr/>
            <p:nvPr/>
          </p:nvSpPr>
          <p:spPr>
            <a:xfrm>
              <a:off x="5159" y="2463"/>
              <a:ext cx="4650" cy="37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320" y="3511"/>
              <a:ext cx="2254" cy="257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6066" y="4050"/>
              <a:ext cx="1519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Test</a:t>
              </a:r>
              <a:endParaRPr lang="en-US"/>
            </a:p>
            <a:p>
              <a:r>
                <a:rPr lang="en-US"/>
                <a:t>Execution</a:t>
              </a:r>
              <a:endParaRPr lang="en-US"/>
            </a:p>
            <a:p>
              <a:r>
                <a:rPr lang="en-US"/>
                <a:t>Services</a:t>
              </a:r>
              <a:endParaRPr lang="en-US"/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7898" y="2690"/>
              <a:ext cx="169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Other</a:t>
              </a:r>
              <a:endParaRPr lang="en-US"/>
            </a:p>
            <a:p>
              <a:r>
                <a:rPr lang="en-US"/>
                <a:t>Services</a:t>
              </a:r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120" y="2211705"/>
            <a:ext cx="1445895" cy="1018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5" y="2355850"/>
            <a:ext cx="848995" cy="802005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>
            <a:off x="1547495" y="2860040"/>
            <a:ext cx="3600450" cy="144145"/>
          </a:xfrm>
          <a:prstGeom prst="bentConnector3">
            <a:avLst>
              <a:gd name="adj1" fmla="val 50018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1403985" y="2720975"/>
            <a:ext cx="3599815" cy="139065"/>
          </a:xfrm>
          <a:prstGeom prst="bentConnector3">
            <a:avLst>
              <a:gd name="adj1" fmla="val 5000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3851910" y="3023870"/>
            <a:ext cx="881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>
                <a:solidFill>
                  <a:srgbClr val="C00000"/>
                </a:solidFill>
              </a:rPr>
              <a:t>Test Actions</a:t>
            </a:r>
            <a:endParaRPr lang="en-US" sz="1000">
              <a:solidFill>
                <a:srgbClr val="C00000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547495" y="2449195"/>
            <a:ext cx="109982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>
                <a:solidFill>
                  <a:srgbClr val="C00000"/>
                </a:solidFill>
              </a:rPr>
              <a:t>Test Responses</a:t>
            </a:r>
            <a:endParaRPr lang="en-US" sz="100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5" y="2683510"/>
            <a:ext cx="593090" cy="65659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147945" y="1491615"/>
            <a:ext cx="878205" cy="2298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sz="9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EPIC</a:t>
            </a:r>
            <a:endParaRPr lang="en-US" sz="9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755650" y="-20320"/>
            <a:ext cx="7761605" cy="728980"/>
          </a:xfrm>
        </p:spPr>
        <p:txBody>
          <a:bodyPr/>
          <a:p>
            <a:r>
              <a:rPr lang="en-US"/>
              <a:t>Core Engine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 descr="CoreEng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708660"/>
            <a:ext cx="8787765" cy="41363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Entreprise </a:t>
            </a:r>
            <a:br>
              <a:rPr lang="en-US" altLang="en-GB"/>
            </a:br>
            <a:r>
              <a:rPr lang="en-US" altLang="en-GB"/>
              <a:t>Architecture</a:t>
            </a:r>
            <a:endParaRPr lang="en-US" altLang="en-GB"/>
          </a:p>
        </p:txBody>
      </p:sp>
      <p:sp>
        <p:nvSpPr>
          <p:cNvPr id="101" name="Google Shape;101;p16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315" y="19050"/>
            <a:ext cx="4880610" cy="51238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600">
                <a:solidFill>
                  <a:schemeClr val="accent2"/>
                </a:solidFill>
              </a:rPr>
              <a:t>5</a:t>
            </a:r>
            <a:r>
              <a:rPr lang="en-GB" sz="9600">
                <a:solidFill>
                  <a:schemeClr val="accent2"/>
                </a:solidFill>
              </a:rPr>
              <a:t>.</a:t>
            </a:r>
            <a:endParaRPr sz="960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Demo</a:t>
            </a:r>
            <a:br>
              <a:rPr lang="en-US" altLang="en-GB"/>
            </a:br>
            <a:r>
              <a:rPr lang="en-US" altLang="en-GB"/>
              <a:t>Time</a:t>
            </a:r>
            <a:endParaRPr lang="en-US" altLang="en-GB"/>
          </a:p>
        </p:txBody>
      </p:sp>
      <p:sp>
        <p:nvSpPr>
          <p:cNvPr id="88" name="Google Shape;88;p14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Demo Scenarios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 altLang="en-GB">
                <a:sym typeface="+mn-ea"/>
              </a:rPr>
              <a:t>Set Up EndPoint </a:t>
            </a:r>
            <a:r>
              <a:rPr lang="en-US" altLang="en-GB">
                <a:sym typeface="+mn-ea"/>
              </a:rPr>
              <a:t>(RECORDING)</a:t>
            </a:r>
            <a:endParaRPr lang="en-US" altLang="en-GB">
              <a:sym typeface="+mn-ea"/>
            </a:endParaRPr>
          </a:p>
          <a:p>
            <a:r>
              <a:rPr lang="en-US" altLang="en-GB">
                <a:sym typeface="+mn-ea"/>
              </a:rPr>
              <a:t>Set Up Test Case, Test Epic(RECORDING)</a:t>
            </a:r>
            <a:endParaRPr lang="en-US" altLang="en-GB">
              <a:sym typeface="+mn-ea"/>
            </a:endParaRPr>
          </a:p>
          <a:p>
            <a:r>
              <a:rPr lang="en-US"/>
              <a:t>Create Test Job &amp;&amp; Exec(LIVE)</a:t>
            </a:r>
            <a:endParaRPr lang="en-US"/>
          </a:p>
          <a:p>
            <a:r>
              <a:rPr lang="en-US"/>
              <a:t>Load Test</a:t>
            </a:r>
            <a:r>
              <a:rPr lang="en-US">
                <a:sym typeface="+mn-ea"/>
              </a:rPr>
              <a:t>(LIVE)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Some Key Benefits of ‘EPIC-Droid’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691515" y="1511300"/>
            <a:ext cx="8100695" cy="2868930"/>
          </a:xfrm>
        </p:spPr>
        <p:txBody>
          <a:bodyPr/>
          <a:p>
            <a:r>
              <a:rPr lang="en-US"/>
              <a:t>Increases Dev/QA productivity</a:t>
            </a:r>
            <a:endParaRPr lang="en-US"/>
          </a:p>
          <a:p>
            <a:r>
              <a:rPr lang="en-US"/>
              <a:t>Improves delivery cycle time</a:t>
            </a:r>
            <a:endParaRPr lang="en-US"/>
          </a:p>
          <a:p>
            <a:r>
              <a:rPr lang="en-US"/>
              <a:t>Better, richer, and deeper testing scenarios</a:t>
            </a:r>
            <a:endParaRPr lang="en-US"/>
          </a:p>
          <a:p>
            <a:r>
              <a:rPr lang="en-US"/>
              <a:t>User friendly</a:t>
            </a:r>
            <a:r>
              <a:rPr lang="en-US">
                <a:sym typeface="+mn-ea"/>
              </a:rPr>
              <a:t>, no programming knowedge(JS) needed.</a:t>
            </a:r>
            <a:endParaRPr lang="en-US"/>
          </a:p>
          <a:p>
            <a:r>
              <a:rPr lang="en-US"/>
              <a:t>Can do concurrent load testing on an endpoint</a:t>
            </a:r>
            <a:endParaRPr lang="en-US"/>
          </a:p>
          <a:p>
            <a:pPr marL="7620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Agenda - A Technology Preview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Background &amp; History                  </a:t>
            </a:r>
            <a:r>
              <a:rPr lang="en-US">
                <a:sym typeface="+mn-ea"/>
              </a:rPr>
              <a:t>....................... (3m)</a:t>
            </a:r>
            <a:endParaRPr lang="en-US"/>
          </a:p>
          <a:p>
            <a:r>
              <a:rPr lang="en-US">
                <a:sym typeface="+mn-ea"/>
              </a:rPr>
              <a:t>Demo </a:t>
            </a:r>
            <a:r>
              <a:rPr lang="en-US"/>
              <a:t>&amp; Walkthrough </a:t>
            </a:r>
            <a:r>
              <a:rPr lang="en-US">
                <a:sym typeface="+mn-ea"/>
              </a:rPr>
              <a:t>Current  ....................... (6m)</a:t>
            </a:r>
            <a:endParaRPr lang="en-US"/>
          </a:p>
          <a:p>
            <a:r>
              <a:rPr lang="en-US"/>
              <a:t>Future Plans                                   ........................ (6m)</a:t>
            </a:r>
            <a:endParaRPr lang="en-US"/>
          </a:p>
          <a:p>
            <a:r>
              <a:rPr lang="en-US"/>
              <a:t>Q&amp;A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Some Key Features of ‘EPIC-Droid’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691515" y="1511300"/>
            <a:ext cx="8100695" cy="2868930"/>
          </a:xfrm>
        </p:spPr>
        <p:txBody>
          <a:bodyPr/>
          <a:p>
            <a:r>
              <a:rPr lang="en-US"/>
              <a:t>From Unit Test to Epics</a:t>
            </a:r>
            <a:endParaRPr lang="en-US"/>
          </a:p>
          <a:p>
            <a:r>
              <a:rPr lang="en-US"/>
              <a:t>Can append non-functional test, eg Load Test ...</a:t>
            </a:r>
            <a:endParaRPr lang="en-US"/>
          </a:p>
          <a:p>
            <a:r>
              <a:rPr lang="en-US"/>
              <a:t>Web Based, no installations needed.</a:t>
            </a:r>
            <a:endParaRPr lang="en-US"/>
          </a:p>
          <a:p>
            <a:r>
              <a:rPr lang="en-US"/>
              <a:t>Test cases saved can be reused.</a:t>
            </a:r>
            <a:endParaRPr lang="en-US"/>
          </a:p>
          <a:p>
            <a:r>
              <a:rPr lang="en-US"/>
              <a:t>Cron Testing(scheduler)</a:t>
            </a:r>
            <a:endParaRPr lang="en-US"/>
          </a:p>
          <a:p>
            <a:r>
              <a:rPr lang="en-US"/>
              <a:t>Pause and Resume test execution(Sleep)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691515" y="152400"/>
            <a:ext cx="7761605" cy="617855"/>
          </a:xfrm>
        </p:spPr>
        <p:txBody>
          <a:bodyPr/>
          <a:p>
            <a:r>
              <a:rPr lang="en-US" sz="2000"/>
              <a:t>Comparative Advantage of </a:t>
            </a:r>
            <a:br>
              <a:rPr lang="en-US" sz="2000"/>
            </a:br>
            <a:r>
              <a:rPr lang="en-US" sz="2000"/>
              <a:t>Different Test Specification Method</a:t>
            </a:r>
            <a:endParaRPr lang="en-US" sz="2000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735330" y="730250"/>
            <a:ext cx="7682230" cy="4228465"/>
            <a:chOff x="1158" y="1150"/>
            <a:chExt cx="12098" cy="66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90" y="1669"/>
              <a:ext cx="12066" cy="6140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sp>
          <p:nvSpPr>
            <p:cNvPr id="9" name="Text Box 8"/>
            <p:cNvSpPr txBox="1"/>
            <p:nvPr/>
          </p:nvSpPr>
          <p:spPr>
            <a:xfrm>
              <a:off x="1158" y="1150"/>
              <a:ext cx="3395" cy="4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 anchor="t">
              <a:spAutoFit/>
            </a:bodyPr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Traditional</a:t>
              </a:r>
              <a:endPara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</p:txBody>
        </p:sp>
      </p:grpSp>
      <p:sp>
        <p:nvSpPr>
          <p:cNvPr id="15" name="Text Box 14"/>
          <p:cNvSpPr txBox="1"/>
          <p:nvPr/>
        </p:nvSpPr>
        <p:spPr>
          <a:xfrm>
            <a:off x="979170" y="1041400"/>
            <a:ext cx="2155825" cy="3067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Gherkin Syntax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435600" y="1791970"/>
            <a:ext cx="2181860" cy="2406015"/>
            <a:chOff x="8560" y="2822"/>
            <a:chExt cx="3436" cy="3789"/>
          </a:xfrm>
        </p:grpSpPr>
        <p:sp>
          <p:nvSpPr>
            <p:cNvPr id="11" name="Text Box 10"/>
            <p:cNvSpPr txBox="1"/>
            <p:nvPr/>
          </p:nvSpPr>
          <p:spPr>
            <a:xfrm>
              <a:off x="8570" y="2822"/>
              <a:ext cx="1897" cy="4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mpd="thickThin">
              <a:solidFill>
                <a:schemeClr val="accent1">
                  <a:shade val="50000"/>
                </a:schemeClr>
              </a:solidFill>
              <a:prstDash val="sysDash"/>
            </a:ln>
          </p:spPr>
          <p:txBody>
            <a:bodyPr wrap="square" rtlCol="0" anchor="t">
              <a:spAutoFit/>
            </a:bodyPr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EPIC Stye</a:t>
              </a:r>
              <a:endPara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0" y="3305"/>
              <a:ext cx="3437" cy="3306"/>
            </a:xfrm>
            <a:prstGeom prst="rect">
              <a:avLst/>
            </a:prstGeom>
            <a:ln w="28575" cmpd="thickThin">
              <a:solidFill>
                <a:schemeClr val="accent1">
                  <a:shade val="50000"/>
                </a:schemeClr>
              </a:solidFill>
              <a:prstDash val="sysDash"/>
            </a:ln>
          </p:spPr>
        </p:pic>
      </p:grpSp>
      <p:pic>
        <p:nvPicPr>
          <p:cNvPr id="20" name="Picture 19" descr="5UseGherk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348105"/>
            <a:ext cx="3750310" cy="349504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691515" y="123825"/>
            <a:ext cx="7761605" cy="553720"/>
          </a:xfrm>
        </p:spPr>
        <p:txBody>
          <a:bodyPr/>
          <a:p>
            <a:r>
              <a:rPr lang="en-US"/>
              <a:t>Abstract Scenario Tree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Text Box 5"/>
          <p:cNvSpPr txBox="1"/>
          <p:nvPr/>
        </p:nvSpPr>
        <p:spPr>
          <a:xfrm>
            <a:off x="768350" y="597535"/>
            <a:ext cx="4396740" cy="245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p>
            <a:r>
              <a:rPr lang="en-US" sz="1000"/>
              <a:t>A new term invented by Jiunn ’cHan Solo’@20210513 </a:t>
            </a:r>
            <a:endParaRPr lang="en-US" sz="1000"/>
          </a:p>
        </p:txBody>
      </p:sp>
      <p:sp>
        <p:nvSpPr>
          <p:cNvPr id="8" name="Text Box 7"/>
          <p:cNvSpPr txBox="1"/>
          <p:nvPr/>
        </p:nvSpPr>
        <p:spPr>
          <a:xfrm>
            <a:off x="5796280" y="195580"/>
            <a:ext cx="2889250" cy="2646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 non-PHD definition:</a:t>
            </a:r>
            <a:endParaRPr 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Abstract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: as in abstracted; 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lifted, 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reduced, a non-final, intermediate state. 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>
                <a:solidFill>
                  <a:schemeClr val="tx1"/>
                </a:solidFill>
              </a:rPr>
              <a:t>(ps: All abstract states are essentially reduced, as it is abstracted(as opposed to infinite), and is thus only representational and not universal/full/complete/single.)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Scenario Tree</a:t>
            </a: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: possible branched states due to actions.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cxnSp>
        <p:nvCxnSpPr>
          <p:cNvPr id="27" name="Straight Arrow Connector 26"/>
          <p:cNvCxnSpPr>
            <a:stCxn id="18" idx="2"/>
            <a:endCxn id="14" idx="0"/>
          </p:cNvCxnSpPr>
          <p:nvPr/>
        </p:nvCxnSpPr>
        <p:spPr>
          <a:xfrm>
            <a:off x="1265555" y="2762250"/>
            <a:ext cx="9525" cy="478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827405" y="1055370"/>
            <a:ext cx="4366260" cy="3032125"/>
            <a:chOff x="2211" y="2236"/>
            <a:chExt cx="6876" cy="4775"/>
          </a:xfrm>
        </p:grpSpPr>
        <p:grpSp>
          <p:nvGrpSpPr>
            <p:cNvPr id="11" name="Group 10"/>
            <p:cNvGrpSpPr/>
            <p:nvPr/>
          </p:nvGrpSpPr>
          <p:grpSpPr>
            <a:xfrm>
              <a:off x="5045" y="2236"/>
              <a:ext cx="942" cy="392"/>
              <a:chOff x="5045" y="2236"/>
              <a:chExt cx="942" cy="392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5272" y="2236"/>
                <a:ext cx="423" cy="39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" name="Text Box 9"/>
              <p:cNvSpPr txBox="1"/>
              <p:nvPr/>
            </p:nvSpPr>
            <p:spPr>
              <a:xfrm>
                <a:off x="5045" y="2276"/>
                <a:ext cx="942" cy="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700"/>
                  <a:t>HasBegun</a:t>
                </a:r>
                <a:endParaRPr lang="en-US" sz="7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211" y="3597"/>
              <a:ext cx="1378" cy="2433"/>
              <a:chOff x="3231" y="3597"/>
              <a:chExt cx="1378" cy="2433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231" y="3597"/>
                <a:ext cx="1379" cy="1327"/>
              </a:xfrm>
              <a:prstGeom prst="rect">
                <a:avLst/>
              </a:prstGeom>
              <a:ln w="28575" cmpd="thickThin"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3449" y="5638"/>
                <a:ext cx="973" cy="393"/>
                <a:chOff x="5045" y="2236"/>
                <a:chExt cx="973" cy="393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5272" y="2236"/>
                  <a:ext cx="423" cy="393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4" name="Text Box 13"/>
                <p:cNvSpPr txBox="1"/>
                <p:nvPr/>
              </p:nvSpPr>
              <p:spPr>
                <a:xfrm>
                  <a:off x="5045" y="2276"/>
                  <a:ext cx="973" cy="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sz="700">
                      <a:solidFill>
                        <a:srgbClr val="C00000"/>
                      </a:solidFill>
                    </a:rPr>
                    <a:t>Invalid Key</a:t>
                  </a:r>
                  <a:endParaRPr lang="en-US" sz="700">
                    <a:solidFill>
                      <a:srgbClr val="C00000"/>
                    </a:solidFill>
                  </a:endParaRPr>
                </a:p>
              </p:txBody>
            </p:sp>
          </p:grp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9" y="3483"/>
              <a:ext cx="1260" cy="36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7313" y="3467"/>
              <a:ext cx="792" cy="393"/>
              <a:chOff x="5045" y="2236"/>
              <a:chExt cx="792" cy="393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272" y="2236"/>
                <a:ext cx="423" cy="39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0" name="Text Box 19"/>
              <p:cNvSpPr txBox="1"/>
              <p:nvPr/>
            </p:nvSpPr>
            <p:spPr>
              <a:xfrm>
                <a:off x="5045" y="2276"/>
                <a:ext cx="792" cy="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700">
                    <a:solidFill>
                      <a:srgbClr val="002060"/>
                    </a:solidFill>
                  </a:rPr>
                  <a:t>APIKEY</a:t>
                </a:r>
                <a:endParaRPr lang="en-US" sz="700">
                  <a:solidFill>
                    <a:srgbClr val="002060"/>
                  </a:solidFill>
                </a:endParaRPr>
              </a:p>
            </p:txBody>
          </p:sp>
        </p:grpSp>
        <p:cxnSp>
          <p:nvCxnSpPr>
            <p:cNvPr id="25" name="Straight Arrow Connector 24"/>
            <p:cNvCxnSpPr>
              <a:stCxn id="10" idx="2"/>
              <a:endCxn id="15" idx="0"/>
            </p:cNvCxnSpPr>
            <p:nvPr/>
          </p:nvCxnSpPr>
          <p:spPr>
            <a:xfrm>
              <a:off x="5516" y="2589"/>
              <a:ext cx="13" cy="8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0" idx="1"/>
              <a:endCxn id="18" idx="0"/>
            </p:cNvCxnSpPr>
            <p:nvPr/>
          </p:nvCxnSpPr>
          <p:spPr>
            <a:xfrm flipH="1">
              <a:off x="2901" y="2433"/>
              <a:ext cx="2144" cy="11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5" idx="2"/>
              <a:endCxn id="24" idx="0"/>
            </p:cNvCxnSpPr>
            <p:nvPr/>
          </p:nvCxnSpPr>
          <p:spPr>
            <a:xfrm>
              <a:off x="5529" y="3843"/>
              <a:ext cx="0" cy="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5" idx="3"/>
              <a:endCxn id="20" idx="1"/>
            </p:cNvCxnSpPr>
            <p:nvPr/>
          </p:nvCxnSpPr>
          <p:spPr>
            <a:xfrm>
              <a:off x="6159" y="3663"/>
              <a:ext cx="115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/>
            <p:cNvGrpSpPr/>
            <p:nvPr/>
          </p:nvGrpSpPr>
          <p:grpSpPr>
            <a:xfrm>
              <a:off x="4891" y="4125"/>
              <a:ext cx="3396" cy="392"/>
              <a:chOff x="4891" y="4125"/>
              <a:chExt cx="3396" cy="392"/>
            </a:xfrm>
          </p:grpSpPr>
          <p:grpSp>
            <p:nvGrpSpPr>
              <p:cNvPr id="21" name="Group 20"/>
              <p:cNvGrpSpPr/>
              <p:nvPr/>
            </p:nvGrpSpPr>
            <p:grpSpPr>
              <a:xfrm rot="0">
                <a:off x="7313" y="4125"/>
                <a:ext cx="974" cy="393"/>
                <a:chOff x="5045" y="2236"/>
                <a:chExt cx="974" cy="393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5272" y="2236"/>
                  <a:ext cx="423" cy="393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23" name="Text Box 22"/>
                <p:cNvSpPr txBox="1"/>
                <p:nvPr/>
              </p:nvSpPr>
              <p:spPr>
                <a:xfrm>
                  <a:off x="5045" y="2276"/>
                  <a:ext cx="974" cy="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sz="700">
                      <a:solidFill>
                        <a:srgbClr val="002060"/>
                      </a:solidFill>
                    </a:rPr>
                    <a:t>CourseInfo</a:t>
                  </a:r>
                  <a:endParaRPr lang="en-US" sz="700">
                    <a:solidFill>
                      <a:srgbClr val="002060"/>
                    </a:solidFill>
                  </a:endParaRPr>
                </a:p>
              </p:txBody>
            </p:sp>
          </p:grp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1" y="4125"/>
                <a:ext cx="1275" cy="360"/>
              </a:xfrm>
              <a:prstGeom prst="rect">
                <a:avLst/>
              </a:prstGeom>
            </p:spPr>
          </p:pic>
          <p:cxnSp>
            <p:nvCxnSpPr>
              <p:cNvPr id="81" name="Straight Arrow Connector 80"/>
              <p:cNvCxnSpPr/>
              <p:nvPr/>
            </p:nvCxnSpPr>
            <p:spPr>
              <a:xfrm>
                <a:off x="6163" y="4321"/>
                <a:ext cx="115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>
              <a:off x="5091" y="4438"/>
              <a:ext cx="3396" cy="392"/>
              <a:chOff x="4891" y="4125"/>
              <a:chExt cx="3396" cy="392"/>
            </a:xfrm>
          </p:grpSpPr>
          <p:grpSp>
            <p:nvGrpSpPr>
              <p:cNvPr id="84" name="Group 83"/>
              <p:cNvGrpSpPr/>
              <p:nvPr/>
            </p:nvGrpSpPr>
            <p:grpSpPr>
              <a:xfrm rot="0">
                <a:off x="7313" y="4125"/>
                <a:ext cx="974" cy="393"/>
                <a:chOff x="5045" y="2236"/>
                <a:chExt cx="974" cy="393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5272" y="2236"/>
                  <a:ext cx="423" cy="393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86" name="Text Box 85"/>
                <p:cNvSpPr txBox="1"/>
                <p:nvPr/>
              </p:nvSpPr>
              <p:spPr>
                <a:xfrm>
                  <a:off x="5045" y="2276"/>
                  <a:ext cx="974" cy="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sz="700">
                      <a:solidFill>
                        <a:srgbClr val="002060"/>
                      </a:solidFill>
                    </a:rPr>
                    <a:t>CourseInfo</a:t>
                  </a:r>
                  <a:endParaRPr lang="en-US" sz="700">
                    <a:solidFill>
                      <a:srgbClr val="002060"/>
                    </a:solidFill>
                  </a:endParaRPr>
                </a:p>
              </p:txBody>
            </p:sp>
          </p:grpSp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1" y="4125"/>
                <a:ext cx="1275" cy="360"/>
              </a:xfrm>
              <a:prstGeom prst="rect">
                <a:avLst/>
              </a:prstGeom>
            </p:spPr>
          </p:pic>
          <p:cxnSp>
            <p:nvCxnSpPr>
              <p:cNvPr id="88" name="Straight Arrow Connector 87"/>
              <p:cNvCxnSpPr/>
              <p:nvPr/>
            </p:nvCxnSpPr>
            <p:spPr>
              <a:xfrm>
                <a:off x="6163" y="4321"/>
                <a:ext cx="115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/>
          </p:nvGrpSpPr>
          <p:grpSpPr>
            <a:xfrm>
              <a:off x="5291" y="4751"/>
              <a:ext cx="3396" cy="392"/>
              <a:chOff x="4891" y="4125"/>
              <a:chExt cx="3396" cy="392"/>
            </a:xfrm>
          </p:grpSpPr>
          <p:grpSp>
            <p:nvGrpSpPr>
              <p:cNvPr id="90" name="Group 89"/>
              <p:cNvGrpSpPr/>
              <p:nvPr/>
            </p:nvGrpSpPr>
            <p:grpSpPr>
              <a:xfrm rot="0">
                <a:off x="7313" y="4125"/>
                <a:ext cx="974" cy="393"/>
                <a:chOff x="5045" y="2236"/>
                <a:chExt cx="974" cy="393"/>
              </a:xfrm>
            </p:grpSpPr>
            <p:sp>
              <p:nvSpPr>
                <p:cNvPr id="91" name="Oval 90"/>
                <p:cNvSpPr/>
                <p:nvPr/>
              </p:nvSpPr>
              <p:spPr>
                <a:xfrm>
                  <a:off x="5272" y="2236"/>
                  <a:ext cx="423" cy="393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92" name="Text Box 91"/>
                <p:cNvSpPr txBox="1"/>
                <p:nvPr/>
              </p:nvSpPr>
              <p:spPr>
                <a:xfrm>
                  <a:off x="5045" y="2276"/>
                  <a:ext cx="974" cy="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sz="700">
                      <a:solidFill>
                        <a:srgbClr val="002060"/>
                      </a:solidFill>
                    </a:rPr>
                    <a:t>CourseInfo</a:t>
                  </a:r>
                  <a:endParaRPr lang="en-US" sz="700">
                    <a:solidFill>
                      <a:srgbClr val="002060"/>
                    </a:solidFill>
                  </a:endParaRPr>
                </a:p>
              </p:txBody>
            </p:sp>
          </p:grpSp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1" y="4125"/>
                <a:ext cx="1275" cy="360"/>
              </a:xfrm>
              <a:prstGeom prst="rect">
                <a:avLst/>
              </a:prstGeom>
            </p:spPr>
          </p:pic>
          <p:cxnSp>
            <p:nvCxnSpPr>
              <p:cNvPr id="94" name="Straight Arrow Connector 93"/>
              <p:cNvCxnSpPr/>
              <p:nvPr/>
            </p:nvCxnSpPr>
            <p:spPr>
              <a:xfrm>
                <a:off x="6163" y="4321"/>
                <a:ext cx="115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5491" y="5064"/>
              <a:ext cx="3396" cy="392"/>
              <a:chOff x="4891" y="4125"/>
              <a:chExt cx="3396" cy="392"/>
            </a:xfrm>
          </p:grpSpPr>
          <p:grpSp>
            <p:nvGrpSpPr>
              <p:cNvPr id="96" name="Group 95"/>
              <p:cNvGrpSpPr/>
              <p:nvPr/>
            </p:nvGrpSpPr>
            <p:grpSpPr>
              <a:xfrm rot="0">
                <a:off x="7313" y="4125"/>
                <a:ext cx="974" cy="393"/>
                <a:chOff x="5045" y="2236"/>
                <a:chExt cx="974" cy="393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5272" y="2236"/>
                  <a:ext cx="423" cy="393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98" name="Text Box 97"/>
                <p:cNvSpPr txBox="1"/>
                <p:nvPr/>
              </p:nvSpPr>
              <p:spPr>
                <a:xfrm>
                  <a:off x="5045" y="2276"/>
                  <a:ext cx="974" cy="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sz="700">
                      <a:solidFill>
                        <a:srgbClr val="002060"/>
                      </a:solidFill>
                    </a:rPr>
                    <a:t>CourseInfo</a:t>
                  </a:r>
                  <a:endParaRPr lang="en-US" sz="700">
                    <a:solidFill>
                      <a:srgbClr val="002060"/>
                    </a:solidFill>
                  </a:endParaRPr>
                </a:p>
              </p:txBody>
            </p:sp>
          </p:grp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1" y="4125"/>
                <a:ext cx="1275" cy="360"/>
              </a:xfrm>
              <a:prstGeom prst="rect">
                <a:avLst/>
              </a:prstGeom>
            </p:spPr>
          </p:pic>
          <p:cxnSp>
            <p:nvCxnSpPr>
              <p:cNvPr id="100" name="Straight Arrow Connector 99"/>
              <p:cNvCxnSpPr/>
              <p:nvPr/>
            </p:nvCxnSpPr>
            <p:spPr>
              <a:xfrm>
                <a:off x="6163" y="4321"/>
                <a:ext cx="115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5691" y="5377"/>
              <a:ext cx="3396" cy="392"/>
              <a:chOff x="4891" y="4125"/>
              <a:chExt cx="3396" cy="392"/>
            </a:xfrm>
          </p:grpSpPr>
          <p:grpSp>
            <p:nvGrpSpPr>
              <p:cNvPr id="102" name="Group 101"/>
              <p:cNvGrpSpPr/>
              <p:nvPr/>
            </p:nvGrpSpPr>
            <p:grpSpPr>
              <a:xfrm rot="0">
                <a:off x="7313" y="4125"/>
                <a:ext cx="974" cy="393"/>
                <a:chOff x="5045" y="2236"/>
                <a:chExt cx="974" cy="393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5272" y="2236"/>
                  <a:ext cx="423" cy="393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04" name="Text Box 103"/>
                <p:cNvSpPr txBox="1"/>
                <p:nvPr/>
              </p:nvSpPr>
              <p:spPr>
                <a:xfrm>
                  <a:off x="5045" y="2276"/>
                  <a:ext cx="974" cy="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sz="700">
                      <a:solidFill>
                        <a:srgbClr val="002060"/>
                      </a:solidFill>
                    </a:rPr>
                    <a:t>CourseInfo</a:t>
                  </a:r>
                  <a:endParaRPr lang="en-US" sz="700">
                    <a:solidFill>
                      <a:srgbClr val="002060"/>
                    </a:solidFill>
                  </a:endParaRPr>
                </a:p>
              </p:txBody>
            </p:sp>
          </p:grp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1" y="4125"/>
                <a:ext cx="1275" cy="360"/>
              </a:xfrm>
              <a:prstGeom prst="rect">
                <a:avLst/>
              </a:prstGeom>
            </p:spPr>
          </p:pic>
          <p:cxnSp>
            <p:nvCxnSpPr>
              <p:cNvPr id="106" name="Straight Arrow Connector 105"/>
              <p:cNvCxnSpPr/>
              <p:nvPr/>
            </p:nvCxnSpPr>
            <p:spPr>
              <a:xfrm>
                <a:off x="6163" y="4321"/>
                <a:ext cx="115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1" y="5690"/>
              <a:ext cx="1275" cy="360"/>
            </a:xfrm>
            <a:prstGeom prst="rect">
              <a:avLst/>
            </a:prstGeom>
          </p:spPr>
        </p:pic>
        <p:cxnSp>
          <p:nvCxnSpPr>
            <p:cNvPr id="112" name="Straight Arrow Connector 111"/>
            <p:cNvCxnSpPr/>
            <p:nvPr/>
          </p:nvCxnSpPr>
          <p:spPr>
            <a:xfrm>
              <a:off x="6633" y="6092"/>
              <a:ext cx="0" cy="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6386" y="6619"/>
              <a:ext cx="423" cy="39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5" name="Text Box 114"/>
            <p:cNvSpPr txBox="1"/>
            <p:nvPr/>
          </p:nvSpPr>
          <p:spPr>
            <a:xfrm>
              <a:off x="6159" y="6659"/>
              <a:ext cx="973" cy="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700">
                  <a:solidFill>
                    <a:srgbClr val="C00000"/>
                  </a:solidFill>
                </a:rPr>
                <a:t>Invalid Key</a:t>
              </a:r>
              <a:endParaRPr lang="en-US" sz="700">
                <a:solidFill>
                  <a:srgbClr val="C00000"/>
                </a:solidFill>
              </a:endParaRPr>
            </a:p>
          </p:txBody>
        </p:sp>
      </p:grpSp>
      <p:sp>
        <p:nvSpPr>
          <p:cNvPr id="117" name="Text Box 116"/>
          <p:cNvSpPr txBox="1"/>
          <p:nvPr/>
        </p:nvSpPr>
        <p:spPr>
          <a:xfrm>
            <a:off x="631825" y="4368165"/>
            <a:ext cx="80486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Hiherto, when we are Testing, what are we actually doing?</a:t>
            </a:r>
            <a:endParaRPr lang="en-US"/>
          </a:p>
          <a:p>
            <a:r>
              <a:rPr lang="en-US"/>
              <a:t>We are walking, traversing, asserting a scenario tree.</a:t>
            </a:r>
            <a:endParaRPr lang="en-US"/>
          </a:p>
          <a:p>
            <a:r>
              <a:rPr lang="en-US"/>
              <a:t>Thinking in such a Mental Model, will allow new ways to approach Testing, and new Test Tools.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Project Challenges(</a:t>
            </a:r>
            <a:r>
              <a:rPr lang="en-US">
                <a:sym typeface="+mn-ea"/>
              </a:rPr>
              <a:t>Examples)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 Placeholder 2"/>
          <p:cNvSpPr/>
          <p:nvPr/>
        </p:nvSpPr>
        <p:spPr>
          <a:xfrm>
            <a:off x="755335" y="141966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▣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□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altLang="en-GB">
                <a:sym typeface="+mn-ea"/>
              </a:rPr>
              <a:t>UI</a:t>
            </a:r>
            <a:endParaRPr lang="en-US"/>
          </a:p>
        </p:txBody>
      </p:sp>
      <p:pic>
        <p:nvPicPr>
          <p:cNvPr id="7" name="Picture 6" descr="ScreenCreateTestJo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0" y="1239520"/>
            <a:ext cx="4632325" cy="3519170"/>
          </a:xfrm>
          <a:prstGeom prst="rect">
            <a:avLst/>
          </a:prstGeom>
        </p:spPr>
      </p:pic>
      <p:pic>
        <p:nvPicPr>
          <p:cNvPr id="6" name="Picture 5" descr="data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20" y="1347470"/>
            <a:ext cx="5868035" cy="36429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Project Challenges(</a:t>
            </a:r>
            <a:r>
              <a:rPr lang="en-US">
                <a:sym typeface="+mn-ea"/>
              </a:rPr>
              <a:t>Examples)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 Placeholder 2"/>
          <p:cNvSpPr/>
          <p:nvPr/>
        </p:nvSpPr>
        <p:spPr>
          <a:xfrm>
            <a:off x="755335" y="141966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▣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□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altLang="en-GB">
                <a:sym typeface="+mn-ea"/>
              </a:rPr>
              <a:t>Websockets</a:t>
            </a:r>
            <a:endParaRPr lang="en-US"/>
          </a:p>
        </p:txBody>
      </p:sp>
      <p:pic>
        <p:nvPicPr>
          <p:cNvPr id="3" name="Picture 2" descr="LoadTestWebsock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6010" y="1275080"/>
            <a:ext cx="4782185" cy="31045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Project Limitations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 Placeholder 2"/>
          <p:cNvSpPr/>
          <p:nvPr/>
        </p:nvSpPr>
        <p:spPr>
          <a:xfrm>
            <a:off x="755335" y="141966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▣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□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 altLang="en-GB">
                <a:sym typeface="+mn-ea"/>
              </a:rPr>
              <a:t>Requires target server to follow              textbook REST API URL conventions</a:t>
            </a:r>
            <a:endParaRPr lang="en-US" altLang="en-GB">
              <a:sym typeface="+mn-ea"/>
            </a:endParaRPr>
          </a:p>
          <a:p>
            <a:endParaRPr lang="en-US" altLang="en-GB"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600">
                <a:solidFill>
                  <a:schemeClr val="accent2"/>
                </a:solidFill>
              </a:rPr>
              <a:t>6</a:t>
            </a:r>
            <a:r>
              <a:rPr lang="en-GB" sz="9600">
                <a:solidFill>
                  <a:schemeClr val="accent2"/>
                </a:solidFill>
              </a:rPr>
              <a:t>.</a:t>
            </a:r>
            <a:endParaRPr sz="960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Future</a:t>
            </a:r>
            <a:br>
              <a:rPr lang="en-US" altLang="en-GB"/>
            </a:br>
            <a:r>
              <a:rPr lang="en-US" altLang="en-GB"/>
              <a:t>Plans</a:t>
            </a:r>
            <a:endParaRPr lang="en-US" altLang="en-GB"/>
          </a:p>
        </p:txBody>
      </p:sp>
      <p:sp>
        <p:nvSpPr>
          <p:cNvPr id="87" name="Google Shape;87;p14"/>
          <p:cNvSpPr txBox="1"/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What’s next?</a:t>
            </a:r>
            <a:endParaRPr lang="en-US" altLang="en-GB"/>
          </a:p>
        </p:txBody>
      </p:sp>
      <p:sp>
        <p:nvSpPr>
          <p:cNvPr id="88" name="Google Shape;88;p14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RoadMap(Ideas)</a:t>
            </a:r>
            <a:endParaRPr lang="en-US" altLang="en-GB"/>
          </a:p>
        </p:txBody>
      </p:sp>
      <p:sp>
        <p:nvSpPr>
          <p:cNvPr id="100" name="Google Shape;100;p16"/>
          <p:cNvSpPr txBox="1"/>
          <p:nvPr>
            <p:ph type="body" idx="1"/>
          </p:nvPr>
        </p:nvSpPr>
        <p:spPr>
          <a:xfrm>
            <a:off x="600075" y="1266825"/>
            <a:ext cx="8429625" cy="3709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altLang="en-GB"/>
              <a:t>UI - colors, process flow, etc.</a:t>
            </a:r>
            <a:endParaRPr lang="en-US" altLang="en-GB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>
                <a:sym typeface="+mn-ea"/>
              </a:rPr>
              <a:t>Response </a:t>
            </a:r>
            <a:r>
              <a:rPr lang="en-US">
                <a:sym typeface="+mn-ea"/>
              </a:rPr>
              <a:t>Parsing with </a:t>
            </a:r>
            <a:r>
              <a:rPr lang="en-US">
                <a:sym typeface="+mn-ea"/>
              </a:rPr>
              <a:t>Regex/Custom Func </a:t>
            </a:r>
            <a:endParaRPr lang="en-US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altLang="en-GB">
                <a:sym typeface="+mn-ea"/>
              </a:rPr>
              <a:t>Universal Message Format</a:t>
            </a:r>
            <a:endParaRPr lang="en-US" altLang="en-GB">
              <a:sym typeface="+mn-e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altLang="en-GB"/>
              <a:t>Entreprise Versioning(Orgs,Teams,Projects,Users)</a:t>
            </a:r>
            <a:endParaRPr lang="en-US" altLang="en-GB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altLang="en-GB"/>
              <a:t>SDLC integration</a:t>
            </a:r>
            <a:endParaRPr lang="en-US" altLang="en-GB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altLang="en-GB"/>
              <a:t>QA Lifecycle integration</a:t>
            </a:r>
            <a:endParaRPr lang="en-US" altLang="en-GB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altLang="en-GB"/>
              <a:t>Concurrent Actor Model/Distributed Model</a:t>
            </a:r>
            <a:endParaRPr lang="en-US" altLang="en-GB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altLang="en-GB"/>
              <a:t>Extend to Web(eg. selenium) and mobile </a:t>
            </a:r>
            <a:endParaRPr lang="en-US" altLang="en-GB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altLang="en-GB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101" name="Google Shape;101;p16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Next Phase(Immediate Tasks)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74625" y="1511300"/>
            <a:ext cx="8844915" cy="2868930"/>
          </a:xfrm>
        </p:spPr>
        <p:txBody>
          <a:bodyPr/>
          <a:p>
            <a:r>
              <a:rPr lang="en-US" altLang="en-GB">
                <a:sym typeface="+mn-ea"/>
              </a:rPr>
              <a:t>Partner with Alpha Users to deepen the features</a:t>
            </a:r>
            <a:endParaRPr lang="en-US" altLang="en-GB">
              <a:sym typeface="+mn-ea"/>
            </a:endParaRPr>
          </a:p>
          <a:p>
            <a:r>
              <a:rPr lang="en-US"/>
              <a:t>Partner with QA into Testing </a:t>
            </a:r>
            <a:r>
              <a:rPr lang="en-US">
                <a:sym typeface="+mn-ea"/>
              </a:rPr>
              <a:t>Lifecycle</a:t>
            </a:r>
            <a:r>
              <a:rPr lang="en-US"/>
              <a:t>.</a:t>
            </a:r>
            <a:endParaRPr lang="en-US"/>
          </a:p>
          <a:p>
            <a:r>
              <a:rPr lang="en-US"/>
              <a:t>UI changes</a:t>
            </a:r>
            <a:endParaRPr lang="en-US"/>
          </a:p>
          <a:p>
            <a:r>
              <a:rPr lang="en-US"/>
              <a:t>Message and Engine enhancements.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691515" y="152400"/>
            <a:ext cx="7761605" cy="848995"/>
          </a:xfrm>
        </p:spPr>
        <p:txBody>
          <a:bodyPr/>
          <a:p>
            <a:r>
              <a:rPr lang="en-US"/>
              <a:t>Closer Integration with the QA Cycle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1002030"/>
            <a:ext cx="4357370" cy="37566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67995" y="4803775"/>
            <a:ext cx="8232140" cy="183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600"/>
              <a:t>https://www.appventurez.com/blog/why-should-companies-switch-to-automation-testing/</a:t>
            </a:r>
            <a:endParaRPr lang="en-US" sz="600"/>
          </a:p>
        </p:txBody>
      </p:sp>
      <p:sp>
        <p:nvSpPr>
          <p:cNvPr id="8" name="Text Box 7"/>
          <p:cNvSpPr txBox="1"/>
          <p:nvPr/>
        </p:nvSpPr>
        <p:spPr>
          <a:xfrm>
            <a:off x="6516370" y="1348105"/>
            <a:ext cx="193230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Eg. Skeletal test cases created at Project Inception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Parallel test case development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SELF-</a:t>
            </a:r>
            <a:r>
              <a:rPr lang="en-GB"/>
              <a:t>SWOT</a:t>
            </a:r>
            <a:endParaRPr lang="en-GB"/>
          </a:p>
        </p:txBody>
      </p:sp>
      <p:sp>
        <p:nvSpPr>
          <p:cNvPr id="486" name="Google Shape;486;p40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STRENGTHS</a:t>
            </a:r>
            <a:endParaRPr b="1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900">
                <a:solidFill>
                  <a:srgbClr val="00206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Delivered many projects across industries such as logistics, travel, finance</a:t>
            </a:r>
            <a:endParaRPr lang="en-US" sz="900">
              <a:solidFill>
                <a:srgbClr val="00206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900">
                <a:solidFill>
                  <a:srgbClr val="00206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Good in Solutioning/</a:t>
            </a:r>
            <a:r>
              <a:rPr lang="en-US" sz="900">
                <a:solidFill>
                  <a:srgbClr val="00206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C#</a:t>
            </a:r>
            <a:endParaRPr lang="en-US" sz="900">
              <a:solidFill>
                <a:srgbClr val="00206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900">
                <a:solidFill>
                  <a:srgbClr val="00206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BG: Philosophy/Physics/Programming</a:t>
            </a:r>
            <a:endParaRPr lang="en-US" sz="900">
              <a:solidFill>
                <a:srgbClr val="00206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WEAKNESSES</a:t>
            </a:r>
            <a:endParaRPr b="1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GB" sz="1200">
                <a:solidFill>
                  <a:srgbClr val="C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No QA Certifications</a:t>
            </a:r>
            <a:endParaRPr lang="en-US" altLang="en-GB" sz="1200">
              <a:solidFill>
                <a:srgbClr val="C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Not JS Dev</a:t>
            </a:r>
            <a:endParaRPr lang="en-US" sz="1200">
              <a:solidFill>
                <a:srgbClr val="C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Not CSS Guru</a:t>
            </a:r>
            <a:endParaRPr lang="en-US" sz="1200">
              <a:solidFill>
                <a:srgbClr val="C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2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New ‘Go-Lang-er’ about ready to ‘come down the mountain’ </a:t>
            </a:r>
            <a:endParaRPr lang="en-US" sz="12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2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Oppo to GoToMarket with this product</a:t>
            </a:r>
            <a:endParaRPr lang="en-US" sz="1200"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OPPORTUNITIES</a:t>
            </a:r>
            <a:endParaRPr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C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Many Sharks Out There</a:t>
            </a:r>
            <a:endParaRPr lang="en-US">
              <a:solidFill>
                <a:srgbClr val="C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C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C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Take </a:t>
            </a:r>
            <a:r>
              <a:rPr lang="en-US" i="1">
                <a:solidFill>
                  <a:srgbClr val="C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“Umbrage”</a:t>
            </a:r>
            <a:r>
              <a:rPr lang="en-US">
                <a:solidFill>
                  <a:srgbClr val="C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to be Glided to code a Sort Algo in 10 mins.</a:t>
            </a:r>
            <a:endParaRPr>
              <a:solidFill>
                <a:srgbClr val="C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b="1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THREATS</a:t>
            </a:r>
            <a:endParaRPr>
              <a:solidFill>
                <a:schemeClr val="dk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" name="Google Shape;495;p40"/>
          <p:cNvSpPr/>
          <p:nvPr/>
        </p:nvSpPr>
        <p:spPr>
          <a:xfrm>
            <a:off x="4054379" y="2312509"/>
            <a:ext cx="327727" cy="407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 panose="00000500000000000000"/>
              </a:rPr>
              <a:t>S</a:t>
            </a:r>
            <a:endParaRPr b="1" i="0">
              <a:ln>
                <a:noFill/>
              </a:ln>
              <a:solidFill>
                <a:schemeClr val="lt1"/>
              </a:solidFill>
              <a:latin typeface="Montserrat" panose="00000500000000000000"/>
            </a:endParaRPr>
          </a:p>
        </p:txBody>
      </p:sp>
      <p:sp>
        <p:nvSpPr>
          <p:cNvPr id="496" name="Google Shape;496;p40"/>
          <p:cNvSpPr/>
          <p:nvPr/>
        </p:nvSpPr>
        <p:spPr>
          <a:xfrm>
            <a:off x="4980367" y="2319547"/>
            <a:ext cx="630114" cy="3941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 panose="00000500000000000000"/>
              </a:rPr>
              <a:t>W</a:t>
            </a:r>
            <a:endParaRPr b="1" i="0">
              <a:ln>
                <a:noFill/>
              </a:ln>
              <a:solidFill>
                <a:schemeClr val="lt1"/>
              </a:solidFill>
              <a:latin typeface="Montserrat" panose="00000500000000000000"/>
            </a:endParaRPr>
          </a:p>
        </p:txBody>
      </p:sp>
      <p:sp>
        <p:nvSpPr>
          <p:cNvPr id="497" name="Google Shape;497;p40"/>
          <p:cNvSpPr/>
          <p:nvPr/>
        </p:nvSpPr>
        <p:spPr>
          <a:xfrm>
            <a:off x="4022845" y="3321240"/>
            <a:ext cx="431338" cy="407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 panose="00000500000000000000"/>
              </a:rPr>
              <a:t>O</a:t>
            </a:r>
            <a:endParaRPr b="1" i="0">
              <a:ln>
                <a:noFill/>
              </a:ln>
              <a:solidFill>
                <a:schemeClr val="lt1"/>
              </a:solidFill>
              <a:latin typeface="Montserrat" panose="00000500000000000000"/>
            </a:endParaRPr>
          </a:p>
        </p:txBody>
      </p:sp>
      <p:sp>
        <p:nvSpPr>
          <p:cNvPr id="498" name="Google Shape;498;p40"/>
          <p:cNvSpPr/>
          <p:nvPr/>
        </p:nvSpPr>
        <p:spPr>
          <a:xfrm>
            <a:off x="5084542" y="3328278"/>
            <a:ext cx="343494" cy="3941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 panose="00000500000000000000"/>
              </a:rPr>
              <a:t>T</a:t>
            </a:r>
            <a:endParaRPr b="1" i="0">
              <a:ln>
                <a:noFill/>
              </a:ln>
              <a:solidFill>
                <a:schemeClr val="lt1"/>
              </a:solidFill>
              <a:latin typeface="Montserrat" panose="00000500000000000000"/>
            </a:endParaRPr>
          </a:p>
        </p:txBody>
      </p:sp>
      <p:sp>
        <p:nvSpPr>
          <p:cNvPr id="3" name="Double Wave 2"/>
          <p:cNvSpPr/>
          <p:nvPr/>
        </p:nvSpPr>
        <p:spPr>
          <a:xfrm>
            <a:off x="1833245" y="1851660"/>
            <a:ext cx="6210935" cy="1169670"/>
          </a:xfrm>
          <a:prstGeom prst="doubleWav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>
                <a:solidFill>
                  <a:srgbClr val="0070C0"/>
                </a:solidFill>
              </a:rPr>
              <a:t>cHan Solo, Let’s GO</a:t>
            </a:r>
            <a:endParaRPr lang="en-US" sz="280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Adopting An Actor Model to </a:t>
            </a:r>
            <a:br>
              <a:rPr lang="en-US"/>
            </a:br>
            <a:r>
              <a:rPr lang="en-US"/>
              <a:t>Distributed Testing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Text Box 5"/>
          <p:cNvSpPr txBox="1"/>
          <p:nvPr/>
        </p:nvSpPr>
        <p:spPr>
          <a:xfrm>
            <a:off x="691515" y="4660265"/>
            <a:ext cx="6562725" cy="183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600"/>
              <a:t>https://cwiki.apache.org/confluence/display/FLINK/Akka+and+Actors</a:t>
            </a:r>
            <a:endParaRPr lang="en-US" sz="600"/>
          </a:p>
        </p:txBody>
      </p:sp>
      <p:sp>
        <p:nvSpPr>
          <p:cNvPr id="8" name="Text Box 7"/>
          <p:cNvSpPr txBox="1"/>
          <p:nvPr/>
        </p:nvSpPr>
        <p:spPr>
          <a:xfrm>
            <a:off x="6516370" y="1491615"/>
            <a:ext cx="193230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More Resilent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De-coupled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Distributed &amp; true concurrent load test</a:t>
            </a:r>
            <a:endParaRPr lang="en-US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99795" y="1491615"/>
            <a:ext cx="4777740" cy="3077210"/>
            <a:chOff x="1417" y="2349"/>
            <a:chExt cx="7524" cy="48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17" y="2349"/>
              <a:ext cx="7524" cy="48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0" y="3824"/>
              <a:ext cx="677" cy="7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0" y="2380"/>
              <a:ext cx="677" cy="7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" y="4844"/>
              <a:ext cx="677" cy="7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" y="4050"/>
              <a:ext cx="677" cy="7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8" y="2916"/>
              <a:ext cx="677" cy="7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7" y="3666"/>
              <a:ext cx="677" cy="75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The Droid-Chief As Orchestrator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 Box 4"/>
          <p:cNvSpPr txBox="1"/>
          <p:nvPr/>
        </p:nvSpPr>
        <p:spPr>
          <a:xfrm>
            <a:off x="611505" y="4732020"/>
            <a:ext cx="5221605" cy="183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600"/>
              <a:t>https://medium.com/@sergiis/actor-model-hidden-in-plain-sight-the-era-of-true-serverless-part-2-6f61470955e9</a:t>
            </a:r>
            <a:endParaRPr lang="en-US" sz="600"/>
          </a:p>
        </p:txBody>
      </p:sp>
      <p:pic>
        <p:nvPicPr>
          <p:cNvPr id="7" name="Picture 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987108"/>
            <a:ext cx="6915150" cy="36175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Conclusion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464185"/>
            <a:ext cx="7559040" cy="4215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975" y="0"/>
            <a:ext cx="4671695" cy="5143500"/>
          </a:xfrm>
          <a:prstGeom prst="rect">
            <a:avLst/>
          </a:prstGeom>
        </p:spPr>
      </p:pic>
      <p:pic>
        <p:nvPicPr>
          <p:cNvPr id="7" name="Picture 6" descr="TestJo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0" y="83820"/>
            <a:ext cx="7220585" cy="49752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stronomers-Discover-Hidden-Galaxies-Behind-the-Milky-W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" y="51435"/>
            <a:ext cx="8716010" cy="4945380"/>
          </a:xfrm>
          <a:prstGeom prst="rect">
            <a:avLst/>
          </a:prstGeom>
        </p:spPr>
      </p:pic>
      <p:sp>
        <p:nvSpPr>
          <p:cNvPr id="1427" name="Google Shape;1427;p49"/>
          <p:cNvSpPr txBox="1"/>
          <p:nvPr/>
        </p:nvSpPr>
        <p:spPr>
          <a:xfrm>
            <a:off x="899795" y="126365"/>
            <a:ext cx="6931660" cy="3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API-T-DROID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Is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Potential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Force Multiplier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to help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Devs, QAs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&amp; Entreprise 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scale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Productivity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and 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Quality.</a:t>
            </a:r>
            <a:endParaRPr lang="en-US" altLang="en-GB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" name="Title 1"/>
          <p:cNvSpPr/>
          <p:nvPr/>
        </p:nvSpPr>
        <p:spPr>
          <a:xfrm>
            <a:off x="107000" y="51435"/>
            <a:ext cx="7761600" cy="96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en-US">
                <a:solidFill>
                  <a:srgbClr val="FFFF00"/>
                </a:solidFill>
              </a:rPr>
              <a:t>Conclusion</a:t>
            </a:r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Credits</a:t>
            </a:r>
            <a:endParaRPr lang="en-GB"/>
          </a:p>
        </p:txBody>
      </p:sp>
      <p:sp>
        <p:nvSpPr>
          <p:cNvPr id="383" name="Google Shape;383;p34"/>
          <p:cNvSpPr txBox="1"/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54F5B"/>
                </a:solidFill>
              </a:rPr>
              <a:t>Special thanks to all the people who made </a:t>
            </a:r>
            <a:r>
              <a:rPr lang="en-US" altLang="en-GB" sz="2400">
                <a:solidFill>
                  <a:srgbClr val="454F5B"/>
                </a:solidFill>
              </a:rPr>
              <a:t>the course meaningful</a:t>
            </a:r>
            <a:r>
              <a:rPr lang="en-GB" sz="2400">
                <a:solidFill>
                  <a:srgbClr val="454F5B"/>
                </a:solidFill>
              </a:rPr>
              <a:t>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altLang="en-GB" sz="2400" u="sng">
                <a:solidFill>
                  <a:srgbClr val="454F5B"/>
                </a:solidFill>
              </a:rPr>
              <a:t>Our ‘Chers’</a:t>
            </a:r>
            <a:endParaRPr lang="en-US" altLang="en-GB"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altLang="en-GB" sz="2400">
                <a:solidFill>
                  <a:srgbClr val="454F5B"/>
                </a:solidFill>
              </a:rPr>
              <a:t>Tribe Team</a:t>
            </a:r>
            <a:endParaRPr lang="en-US" altLang="en-GB"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altLang="en-GB" sz="2400">
                <a:solidFill>
                  <a:srgbClr val="454F5B"/>
                </a:solidFill>
              </a:rPr>
              <a:t>Shopee Sponsor</a:t>
            </a:r>
            <a:endParaRPr lang="en-US" altLang="en-GB"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-US" altLang="en-GB" sz="2400">
                <a:solidFill>
                  <a:srgbClr val="454F5B"/>
                </a:solidFill>
              </a:rPr>
              <a:t>Fellow Students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" name="Google Shape;373;p33"/>
          <p:cNvSpPr txBox="1"/>
          <p:nvPr>
            <p:ph type="ctrTitle" idx="4294967295"/>
          </p:nvPr>
        </p:nvSpPr>
        <p:spPr>
          <a:xfrm>
            <a:off x="611710" y="98766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/>
          <p:nvPr>
            <p:ph type="subTitle" idx="4294967295"/>
          </p:nvPr>
        </p:nvSpPr>
        <p:spPr>
          <a:xfrm>
            <a:off x="701675" y="2475230"/>
            <a:ext cx="7533640" cy="626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6000" b="1" i="1"/>
              <a:t>Any </a:t>
            </a:r>
            <a:r>
              <a:rPr lang="en-US" altLang="en-GB" sz="6000" b="1" i="1"/>
              <a:t>Umbrage?</a:t>
            </a:r>
            <a:endParaRPr lang="en-US" altLang="en-GB" sz="6000" b="1" i="1"/>
          </a:p>
        </p:txBody>
      </p:sp>
      <p:sp>
        <p:nvSpPr>
          <p:cNvPr id="375" name="Google Shape;375;p33"/>
          <p:cNvSpPr txBox="1"/>
          <p:nvPr>
            <p:ph type="body" idx="4294967295"/>
          </p:nvPr>
        </p:nvSpPr>
        <p:spPr>
          <a:xfrm>
            <a:off x="701975" y="34362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zeonchan@yahoo.com</a:t>
            </a:r>
            <a:endParaRPr lang="en-US"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/>
              <a:t>https://github.com/jiunnhwa/epic</a:t>
            </a:r>
            <a:endParaRPr sz="2000"/>
          </a:p>
        </p:txBody>
      </p:sp>
      <p:sp>
        <p:nvSpPr>
          <p:cNvPr id="377" name="Google Shape;377;p33"/>
          <p:cNvSpPr txBox="1"/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5965" y="1779270"/>
            <a:ext cx="923925" cy="82867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2135" y="1275715"/>
            <a:ext cx="3522980" cy="2189480"/>
          </a:xfrm>
          <a:prstGeom prst="rect">
            <a:avLst/>
          </a:prstGeom>
        </p:spPr>
      </p:pic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2"/>
                </a:solidFill>
              </a:rPr>
              <a:t>1.</a:t>
            </a:r>
            <a:endParaRPr sz="960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Background</a:t>
            </a:r>
            <a:br>
              <a:rPr lang="en-US" altLang="en-GB"/>
            </a:br>
            <a:endParaRPr lang="en-US" altLang="en-GB"/>
          </a:p>
        </p:txBody>
      </p:sp>
      <p:sp>
        <p:nvSpPr>
          <p:cNvPr id="87" name="Google Shape;87;p14"/>
          <p:cNvSpPr txBox="1"/>
          <p:nvPr>
            <p:ph type="subTitle" idx="1"/>
          </p:nvPr>
        </p:nvSpPr>
        <p:spPr>
          <a:xfrm>
            <a:off x="6228080" y="3465195"/>
            <a:ext cx="2446655" cy="815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begin:</a:t>
            </a:r>
            <a:endParaRPr lang="en-US" altLang="en-GB" sz="3200"/>
          </a:p>
        </p:txBody>
      </p:sp>
      <p:sp>
        <p:nvSpPr>
          <p:cNvPr id="88" name="Google Shape;88;p14"/>
          <p:cNvSpPr txBox="1"/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Google Shape;87;p14"/>
          <p:cNvSpPr txBox="1"/>
          <p:nvPr/>
        </p:nvSpPr>
        <p:spPr>
          <a:xfrm>
            <a:off x="6228080" y="555625"/>
            <a:ext cx="2446655" cy="6007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 panose="00000500000000000000"/>
              <a:buNone/>
              <a:defRPr sz="2200" b="0" i="0" u="none" strike="noStrike" cap="none">
                <a:solidFill>
                  <a:schemeClr val="accent4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 panose="00000500000000000000"/>
              <a:buNone/>
              <a:defRPr sz="2200" b="0" i="0" u="none" strike="noStrike" cap="none">
                <a:solidFill>
                  <a:schemeClr val="accent4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 panose="00000500000000000000"/>
              <a:buNone/>
              <a:defRPr sz="2200" b="0" i="0" u="none" strike="noStrike" cap="none">
                <a:solidFill>
                  <a:schemeClr val="accent4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 panose="00000500000000000000"/>
              <a:buNone/>
              <a:defRPr sz="2200" b="0" i="0" u="none" strike="noStrike" cap="none">
                <a:solidFill>
                  <a:schemeClr val="accent4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 panose="00000500000000000000"/>
              <a:buNone/>
              <a:defRPr sz="2200" b="0" i="0" u="none" strike="noStrike" cap="none">
                <a:solidFill>
                  <a:schemeClr val="accent4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 panose="00000500000000000000"/>
              <a:buNone/>
              <a:defRPr sz="2200" b="0" i="0" u="none" strike="noStrike" cap="none">
                <a:solidFill>
                  <a:schemeClr val="accent4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 panose="00000500000000000000"/>
              <a:buNone/>
              <a:defRPr sz="2200" b="0" i="0" u="none" strike="noStrike" cap="none">
                <a:solidFill>
                  <a:schemeClr val="accent4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 panose="00000500000000000000"/>
              <a:buNone/>
              <a:defRPr sz="2200" b="0" i="0" u="none" strike="noStrike" cap="none">
                <a:solidFill>
                  <a:schemeClr val="accent4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" panose="00000500000000000000"/>
              <a:buNone/>
              <a:defRPr sz="2200" b="0" i="0" u="none" strike="noStrike" cap="none">
                <a:solidFill>
                  <a:schemeClr val="accent4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So let the</a:t>
            </a:r>
            <a:endParaRPr lang="en-US" altLang="en-GB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683895" y="195580"/>
            <a:ext cx="3513455" cy="1122045"/>
          </a:xfrm>
        </p:spPr>
        <p:txBody>
          <a:bodyPr/>
          <a:p>
            <a:r>
              <a:rPr lang="en-US"/>
              <a:t>Short</a:t>
            </a:r>
            <a:br>
              <a:rPr lang="en-US"/>
            </a:br>
            <a:r>
              <a:rPr lang="en-US"/>
              <a:t>History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1865" y="51435"/>
            <a:ext cx="3668395" cy="49968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/>
              <a:t>Assignment: Microservices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" name="Picture 5" descr="MS Assign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348105"/>
            <a:ext cx="5352415" cy="3388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85" y="1995805"/>
            <a:ext cx="4175125" cy="158686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691515" y="152400"/>
            <a:ext cx="7761605" cy="603250"/>
          </a:xfrm>
        </p:spPr>
        <p:txBody>
          <a:bodyPr/>
          <a:p>
            <a:r>
              <a:rPr lang="en-US"/>
              <a:t>Once Upon A Time ...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 descr="PostM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693420"/>
            <a:ext cx="7009130" cy="437388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6717</Words>
  <Application>WPS Presentation</Application>
  <PresentationFormat/>
  <Paragraphs>593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Arial</vt:lpstr>
      <vt:lpstr>SimSun</vt:lpstr>
      <vt:lpstr>Wingdings</vt:lpstr>
      <vt:lpstr>Arial</vt:lpstr>
      <vt:lpstr>Montserrat</vt:lpstr>
      <vt:lpstr>MV Boli</vt:lpstr>
      <vt:lpstr>Microsoft YaHei</vt:lpstr>
      <vt:lpstr>Arial Unicode MS</vt:lpstr>
      <vt:lpstr>Desdemona template</vt:lpstr>
      <vt:lpstr>API-T-DROID</vt:lpstr>
      <vt:lpstr>API-T-DROID</vt:lpstr>
      <vt:lpstr>API-T-DROID</vt:lpstr>
      <vt:lpstr>Agenda - A Technology Preview</vt:lpstr>
      <vt:lpstr>SELF-SWOT</vt:lpstr>
      <vt:lpstr>Background </vt:lpstr>
      <vt:lpstr>Short History</vt:lpstr>
      <vt:lpstr>Assignment: Microservices</vt:lpstr>
      <vt:lpstr>Once Upon A Time ...</vt:lpstr>
      <vt:lpstr>PowerPoint 演示文稿</vt:lpstr>
      <vt:lpstr>Manual Test vs Auto</vt:lpstr>
      <vt:lpstr>PowerPoint 演示文稿</vt:lpstr>
      <vt:lpstr>IDEA:</vt:lpstr>
      <vt:lpstr>Product Research &amp; Ideation</vt:lpstr>
      <vt:lpstr>PowerPoint 演示文稿</vt:lpstr>
      <vt:lpstr>Summary Findings</vt:lpstr>
      <vt:lpstr>In Summary: The Testing Scence</vt:lpstr>
      <vt:lpstr>Macro </vt:lpstr>
      <vt:lpstr>PowerPoint 演示文稿</vt:lpstr>
      <vt:lpstr>PowerPoint 演示文稿</vt:lpstr>
      <vt:lpstr>PowerPoint 演示文稿</vt:lpstr>
      <vt:lpstr>PowerPoint 演示文稿</vt:lpstr>
      <vt:lpstr>So you wanna build  an  API-TESTING-DROID?</vt:lpstr>
      <vt:lpstr>Product Planning </vt:lpstr>
      <vt:lpstr>PowerPoint 演示文稿</vt:lpstr>
      <vt:lpstr>Work Plan Detailed View</vt:lpstr>
      <vt:lpstr>PowerPoint 演示文稿</vt:lpstr>
      <vt:lpstr>Process Timeline Stack</vt:lpstr>
      <vt:lpstr>Tech Stack</vt:lpstr>
      <vt:lpstr>Current Menu and Features</vt:lpstr>
      <vt:lpstr>User Work Flow(Steps and Roles)</vt:lpstr>
      <vt:lpstr>Manage Test Case Screen To JSON</vt:lpstr>
      <vt:lpstr>Message Composition, Process Flow &amp; Core Engine</vt:lpstr>
      <vt:lpstr>System Diagram</vt:lpstr>
      <vt:lpstr>Core Engine</vt:lpstr>
      <vt:lpstr>Entreprise  Architecture</vt:lpstr>
      <vt:lpstr>Demo Time</vt:lpstr>
      <vt:lpstr>Demo Scenarios</vt:lpstr>
      <vt:lpstr>Some Key Benefits of ‘EPIC-Droid’</vt:lpstr>
      <vt:lpstr>Some Key Features of ‘EPIC-Droid’</vt:lpstr>
      <vt:lpstr>Comparative Advantage of  Different Test Specification Method</vt:lpstr>
      <vt:lpstr>Abstract Scenario Tree</vt:lpstr>
      <vt:lpstr>Project Challenges(Examples)</vt:lpstr>
      <vt:lpstr>Project Challenges(Examples)</vt:lpstr>
      <vt:lpstr>Project Limitations</vt:lpstr>
      <vt:lpstr>Future Plans</vt:lpstr>
      <vt:lpstr>RoadMap(Ideas)</vt:lpstr>
      <vt:lpstr>Next Phase(Immediate Tasks)</vt:lpstr>
      <vt:lpstr>Closer Integration with the QA Cycle</vt:lpstr>
      <vt:lpstr>Adopting An Actor Model to  Distributed Testing</vt:lpstr>
      <vt:lpstr>The Droid-Chief As Orchestrator</vt:lpstr>
      <vt:lpstr>Conclusion</vt:lpstr>
      <vt:lpstr>PowerPoint 演示文稿</vt:lpstr>
      <vt:lpstr>Credits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/>
  <cp:lastModifiedBy>user</cp:lastModifiedBy>
  <cp:revision>231</cp:revision>
  <dcterms:created xsi:type="dcterms:W3CDTF">2021-05-07T01:30:00Z</dcterms:created>
  <dcterms:modified xsi:type="dcterms:W3CDTF">2021-05-13T16:58:41Z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